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33"/>
  </p:notesMasterIdLst>
  <p:handoutMasterIdLst>
    <p:handoutMasterId r:id="rId34"/>
  </p:handoutMasterIdLst>
  <p:sldIdLst>
    <p:sldId id="259" r:id="rId5"/>
    <p:sldId id="361" r:id="rId6"/>
    <p:sldId id="437" r:id="rId7"/>
    <p:sldId id="396" r:id="rId8"/>
    <p:sldId id="423" r:id="rId9"/>
    <p:sldId id="425" r:id="rId10"/>
    <p:sldId id="426" r:id="rId11"/>
    <p:sldId id="428" r:id="rId12"/>
    <p:sldId id="438" r:id="rId13"/>
    <p:sldId id="400" r:id="rId14"/>
    <p:sldId id="429" r:id="rId15"/>
    <p:sldId id="401" r:id="rId16"/>
    <p:sldId id="512" r:id="rId17"/>
    <p:sldId id="430" r:id="rId18"/>
    <p:sldId id="431" r:id="rId19"/>
    <p:sldId id="523" r:id="rId20"/>
    <p:sldId id="524" r:id="rId21"/>
    <p:sldId id="432" r:id="rId22"/>
    <p:sldId id="527" r:id="rId23"/>
    <p:sldId id="525" r:id="rId24"/>
    <p:sldId id="439" r:id="rId25"/>
    <p:sldId id="433" r:id="rId26"/>
    <p:sldId id="434" r:id="rId27"/>
    <p:sldId id="521" r:id="rId28"/>
    <p:sldId id="522" r:id="rId29"/>
    <p:sldId id="435" r:id="rId30"/>
    <p:sldId id="436" r:id="rId31"/>
    <p:sldId id="375"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02C6C"/>
    <a:srgbClr val="003A8E"/>
    <a:srgbClr val="003A8F"/>
    <a:srgbClr val="E47C37"/>
    <a:srgbClr val="E3893D"/>
    <a:srgbClr val="00449A"/>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1278"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8/31/2020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2020/8/31</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5636375E-27FA-4365-9D95-96AAFCD1D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1D2D0E3D-963B-4617-8FCC-C99A4D5E74B4}" type="slidenum">
              <a:rPr lang="zh-CN" altLang="en-US" sz="1200">
                <a:latin typeface="Times New Roman" panose="02020603050405020304" pitchFamily="18" charset="0"/>
              </a:rPr>
              <a:pPr eaLnBrk="1" hangingPunct="1"/>
              <a:t>13</a:t>
            </a:fld>
            <a:endParaRPr lang="en-US" altLang="zh-CN" sz="1200">
              <a:latin typeface="Times New Roman" panose="02020603050405020304" pitchFamily="18" charset="0"/>
            </a:endParaRPr>
          </a:p>
        </p:txBody>
      </p:sp>
      <p:sp>
        <p:nvSpPr>
          <p:cNvPr id="125955" name="Rectangle 2">
            <a:extLst>
              <a:ext uri="{FF2B5EF4-FFF2-40B4-BE49-F238E27FC236}">
                <a16:creationId xmlns:a16="http://schemas.microsoft.com/office/drawing/2014/main" id="{8DBD5EDB-8A6B-4DAE-9482-016063D24D85}"/>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42D6DF39-7CC8-44E9-996B-8A526125A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a:t>
            </a:fld>
            <a:endParaRPr kumimoji="1" lang="zh-CN" altLang="en-US"/>
          </a:p>
        </p:txBody>
      </p:sp>
    </p:spTree>
    <p:extLst>
      <p:ext uri="{BB962C8B-B14F-4D97-AF65-F5344CB8AC3E}">
        <p14:creationId xmlns:p14="http://schemas.microsoft.com/office/powerpoint/2010/main" val="2212172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5</a:t>
            </a:fld>
            <a:endParaRPr kumimoji="1" lang="zh-CN" altLang="en-US"/>
          </a:p>
        </p:txBody>
      </p:sp>
    </p:spTree>
    <p:extLst>
      <p:ext uri="{BB962C8B-B14F-4D97-AF65-F5344CB8AC3E}">
        <p14:creationId xmlns:p14="http://schemas.microsoft.com/office/powerpoint/2010/main" val="772053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6</a:t>
            </a:fld>
            <a:endParaRPr kumimoji="1" lang="zh-CN" altLang="en-US"/>
          </a:p>
        </p:txBody>
      </p:sp>
    </p:spTree>
    <p:extLst>
      <p:ext uri="{BB962C8B-B14F-4D97-AF65-F5344CB8AC3E}">
        <p14:creationId xmlns:p14="http://schemas.microsoft.com/office/powerpoint/2010/main" val="3568352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a:t>
            </a:fld>
            <a:endParaRPr kumimoji="1" lang="zh-CN" altLang="en-US"/>
          </a:p>
        </p:txBody>
      </p:sp>
    </p:spTree>
    <p:extLst>
      <p:ext uri="{BB962C8B-B14F-4D97-AF65-F5344CB8AC3E}">
        <p14:creationId xmlns:p14="http://schemas.microsoft.com/office/powerpoint/2010/main" val="165903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8</a:t>
            </a:fld>
            <a:endParaRPr kumimoji="1" lang="zh-CN" altLang="en-US"/>
          </a:p>
        </p:txBody>
      </p:sp>
    </p:spTree>
    <p:extLst>
      <p:ext uri="{BB962C8B-B14F-4D97-AF65-F5344CB8AC3E}">
        <p14:creationId xmlns:p14="http://schemas.microsoft.com/office/powerpoint/2010/main" val="2265894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9</a:t>
            </a:fld>
            <a:endParaRPr kumimoji="1" lang="zh-CN" altLang="en-US"/>
          </a:p>
        </p:txBody>
      </p:sp>
    </p:spTree>
    <p:extLst>
      <p:ext uri="{BB962C8B-B14F-4D97-AF65-F5344CB8AC3E}">
        <p14:creationId xmlns:p14="http://schemas.microsoft.com/office/powerpoint/2010/main" val="1491525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8/31/2020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8/31/2020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4.xml"/><Relationship Id="rId1" Type="http://schemas.openxmlformats.org/officeDocument/2006/relationships/slideLayout" Target="../slideLayouts/slideLayout18.xml"/><Relationship Id="rId5" Type="http://schemas.openxmlformats.org/officeDocument/2006/relationships/slide" Target="slide23.xml"/><Relationship Id="rId4" Type="http://schemas.openxmlformats.org/officeDocument/2006/relationships/slide" Target="slide1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4.wmf"/></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1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c.biancheng.net/linux_tutorial/"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7" y="2654487"/>
            <a:ext cx="3258737" cy="523220"/>
          </a:xfrm>
          <a:prstGeom prst="rect">
            <a:avLst/>
          </a:prstGeom>
          <a:noFill/>
        </p:spPr>
        <p:txBody>
          <a:bodyPr wrap="square" rtlCol="0">
            <a:spAutoFit/>
          </a:bodyPr>
          <a:lstStyle/>
          <a:p>
            <a:r>
              <a:rPr lang="en-US" altLang="zh-CN"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2.2    </a:t>
            </a:r>
            <a:r>
              <a:rPr lang="zh-CN" altLang="en-US"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148" name="文本框 48"/>
          <p:cNvSpPr txBox="1"/>
          <p:nvPr/>
        </p:nvSpPr>
        <p:spPr>
          <a:xfrm>
            <a:off x="4058907" y="3394212"/>
            <a:ext cx="4644521" cy="523220"/>
          </a:xfrm>
          <a:prstGeom prst="rect">
            <a:avLst/>
          </a:prstGeom>
          <a:noFill/>
        </p:spPr>
        <p:txBody>
          <a:bodyPr wrap="square" rtlCol="0">
            <a:spAutoFit/>
          </a:bodyPr>
          <a:lstStyle/>
          <a:p>
            <a:r>
              <a:rPr lang="en-US" altLang="zh-CN"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2.3    </a:t>
            </a:r>
            <a:r>
              <a:rPr lang="zh-CN" altLang="en-US"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155" name="文本框 62"/>
          <p:cNvSpPr txBox="1"/>
          <p:nvPr/>
        </p:nvSpPr>
        <p:spPr>
          <a:xfrm>
            <a:off x="4058905" y="1849617"/>
            <a:ext cx="4217639" cy="523220"/>
          </a:xfrm>
          <a:prstGeom prst="rect">
            <a:avLst/>
          </a:prstGeom>
          <a:noFill/>
        </p:spPr>
        <p:txBody>
          <a:bodyPr wrap="square" rtlCol="0">
            <a:spAutoFit/>
          </a:bodyPr>
          <a:lstStyle/>
          <a:p>
            <a:r>
              <a:rPr lang="en-US" altLang="zh-CN"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2.1    </a:t>
            </a:r>
            <a:r>
              <a:rPr lang="zh-CN" altLang="en-US"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操作系统接口</a:t>
            </a:r>
          </a:p>
        </p:txBody>
      </p:sp>
      <p:sp>
        <p:nvSpPr>
          <p:cNvPr id="162" name="文本框 76"/>
          <p:cNvSpPr txBox="1"/>
          <p:nvPr/>
        </p:nvSpPr>
        <p:spPr>
          <a:xfrm>
            <a:off x="4058905" y="4211230"/>
            <a:ext cx="3962985" cy="523220"/>
          </a:xfrm>
          <a:prstGeom prst="rect">
            <a:avLst/>
          </a:prstGeom>
          <a:noFill/>
        </p:spPr>
        <p:txBody>
          <a:bodyPr wrap="square" rtlCol="0">
            <a:spAutoFit/>
          </a:bodyPr>
          <a:lstStyle/>
          <a:p>
            <a:r>
              <a:rPr lang="en-US" altLang="zh-CN"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2.4     </a:t>
            </a:r>
            <a:r>
              <a:rPr lang="zh-CN" altLang="en-US" sz="28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虚拟机</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2</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261299" y="3548099"/>
            <a:ext cx="2732286" cy="523220"/>
          </a:xfrm>
          <a:prstGeom prst="rect">
            <a:avLst/>
          </a:prstGeom>
          <a:noFill/>
        </p:spPr>
        <p:txBody>
          <a:bodyPr wrap="none" rtlCol="0">
            <a:spAutoFit/>
          </a:bodyPr>
          <a:lstStyle/>
          <a:p>
            <a:r>
              <a:rPr lang="zh-CN" altLang="en-US" sz="2800" b="1" spc="38" dirty="0">
                <a:solidFill>
                  <a:schemeClr val="bg1"/>
                </a:solidFill>
                <a:latin typeface="华文楷体" panose="02010600040101010101" pitchFamily="2" charset="-122"/>
                <a:ea typeface="华文楷体" panose="02010600040101010101" pitchFamily="2" charset="-122"/>
              </a:rPr>
              <a:t>操作系统的结构</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992" y="1868201"/>
            <a:ext cx="6177396" cy="4059432"/>
          </a:xfrm>
          <a:prstGeom prst="rect">
            <a:avLst/>
          </a:prstGeom>
        </p:spPr>
      </p:pic>
      <p:sp>
        <p:nvSpPr>
          <p:cNvPr id="6"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7" name="矩形 6"/>
          <p:cNvSpPr/>
          <p:nvPr/>
        </p:nvSpPr>
        <p:spPr>
          <a:xfrm>
            <a:off x="374990" y="1144067"/>
            <a:ext cx="2954655" cy="461665"/>
          </a:xfrm>
          <a:prstGeom prst="rect">
            <a:avLst/>
          </a:prstGeom>
        </p:spPr>
        <p:txBody>
          <a:bodyPr wrap="none">
            <a:spAutoFit/>
          </a:bodyPr>
          <a:lstStyle/>
          <a:p>
            <a:r>
              <a:rPr lang="zh-CN" altLang="zh-CN" sz="24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系统调用的工作过程</a:t>
            </a:r>
            <a:endParaRPr lang="zh-CN" altLang="en-US" sz="2400" b="1" dirty="0">
              <a:solidFill>
                <a:srgbClr val="6C0000"/>
              </a:solidFill>
              <a:latin typeface="华文楷体" panose="02010600040101010101" pitchFamily="2" charset="-122"/>
              <a:ea typeface="华文楷体" panose="02010600040101010101" pitchFamily="2" charset="-122"/>
            </a:endParaRPr>
          </a:p>
        </p:txBody>
      </p:sp>
      <p:sp>
        <p:nvSpPr>
          <p:cNvPr id="5" name="矩形 4"/>
          <p:cNvSpPr/>
          <p:nvPr/>
        </p:nvSpPr>
        <p:spPr>
          <a:xfrm>
            <a:off x="246404" y="123596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3030" y="1128869"/>
            <a:ext cx="8384720" cy="4785926"/>
          </a:xfrm>
          <a:prstGeom prst="rect">
            <a:avLst/>
          </a:prstGeom>
        </p:spPr>
        <p:txBody>
          <a:bodyPr wrap="square">
            <a:spAutoFit/>
          </a:bodyPr>
          <a:lstStyle/>
          <a:p>
            <a:pPr indent="266700">
              <a:lnSpc>
                <a:spcPct val="125000"/>
              </a:lnSpc>
              <a:spcAft>
                <a:spcPts val="0"/>
              </a:spcAft>
            </a:pPr>
            <a:r>
              <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系统调用</a:t>
            </a:r>
            <a:r>
              <a:rPr lang="zh-CN" altLang="zh-CN" sz="24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向系统传递参数有三种常用方法：</a:t>
            </a:r>
            <a:endParaRPr lang="en-US" altLang="zh-CN" sz="24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spcAft>
                <a:spcPts val="0"/>
              </a:spcAft>
            </a:pPr>
            <a:r>
              <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）直接通过寄存器来传递参数。</a:t>
            </a:r>
            <a:endPar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适用于参数数量较少的情况。</a:t>
            </a:r>
            <a:r>
              <a:rPr lang="zh-CN" altLang="zh-CN" sz="2000" b="1" dirty="0">
                <a:latin typeface="华文楷体" panose="02010600040101010101" pitchFamily="2" charset="-122"/>
                <a:ea typeface="华文楷体" panose="02010600040101010101" pitchFamily="2" charset="-122"/>
              </a:rPr>
              <a:t>在</a:t>
            </a:r>
            <a:r>
              <a:rPr lang="en-US" altLang="zh-CN" sz="2000" b="1" dirty="0">
                <a:latin typeface="华文楷体" panose="02010600040101010101" pitchFamily="2" charset="-122"/>
                <a:ea typeface="华文楷体" panose="02010600040101010101" pitchFamily="2" charset="-122"/>
              </a:rPr>
              <a:t>x86</a:t>
            </a:r>
            <a:r>
              <a:rPr lang="zh-CN" altLang="zh-CN" sz="2000" b="1" dirty="0">
                <a:latin typeface="华文楷体" panose="02010600040101010101" pitchFamily="2" charset="-122"/>
                <a:ea typeface="华文楷体" panose="02010600040101010101" pitchFamily="2" charset="-122"/>
              </a:rPr>
              <a:t>系统上，</a:t>
            </a:r>
            <a:r>
              <a:rPr lang="en-US" altLang="zh-CN" sz="2000" b="1" dirty="0">
                <a:latin typeface="华文楷体" panose="02010600040101010101" pitchFamily="2" charset="-122"/>
                <a:ea typeface="华文楷体" panose="02010600040101010101" pitchFamily="2" charset="-122"/>
              </a:rPr>
              <a:t>Linux</a:t>
            </a:r>
            <a:r>
              <a:rPr lang="zh-CN" altLang="en-US" sz="2000" b="1" dirty="0">
                <a:latin typeface="华文楷体" panose="02010600040101010101" pitchFamily="2" charset="-122"/>
                <a:ea typeface="华文楷体" panose="02010600040101010101" pitchFamily="2" charset="-122"/>
              </a:rPr>
              <a:t>的</a:t>
            </a:r>
            <a:r>
              <a:rPr lang="zh-CN" altLang="zh-CN" sz="2000" b="1" dirty="0">
                <a:latin typeface="华文楷体" panose="02010600040101010101" pitchFamily="2" charset="-122"/>
                <a:ea typeface="华文楷体" panose="02010600040101010101" pitchFamily="2" charset="-122"/>
              </a:rPr>
              <a:t>系统调用的前</a:t>
            </a:r>
            <a:r>
              <a:rPr lang="en-US" altLang="zh-CN" sz="2000" b="1" dirty="0">
                <a:latin typeface="华文楷体" panose="02010600040101010101" pitchFamily="2" charset="-122"/>
                <a:ea typeface="华文楷体" panose="02010600040101010101" pitchFamily="2" charset="-122"/>
              </a:rPr>
              <a:t>5 </a:t>
            </a:r>
          </a:p>
          <a:p>
            <a:pPr indent="266700">
              <a:lnSpc>
                <a:spcPct val="125000"/>
              </a:lnSpc>
              <a:spcAft>
                <a:spcPts val="0"/>
              </a:spcAft>
            </a:pPr>
            <a:r>
              <a:rPr lang="zh-CN" altLang="zh-CN" sz="2000" b="1" dirty="0">
                <a:latin typeface="华文楷体" panose="02010600040101010101" pitchFamily="2" charset="-122"/>
                <a:ea typeface="华文楷体" panose="02010600040101010101" pitchFamily="2" charset="-122"/>
              </a:rPr>
              <a:t>个参数</a:t>
            </a:r>
            <a:r>
              <a:rPr lang="zh-CN" altLang="en-US" sz="2000" b="1" dirty="0">
                <a:latin typeface="华文楷体" panose="02010600040101010101" pitchFamily="2" charset="-122"/>
                <a:ea typeface="华文楷体" panose="02010600040101010101" pitchFamily="2" charset="-122"/>
              </a:rPr>
              <a:t>依次</a:t>
            </a:r>
            <a:r>
              <a:rPr lang="zh-CN" altLang="zh-CN" sz="2000" b="1" dirty="0">
                <a:latin typeface="华文楷体" panose="02010600040101010101" pitchFamily="2" charset="-122"/>
                <a:ea typeface="华文楷体" panose="02010600040101010101" pitchFamily="2" charset="-122"/>
              </a:rPr>
              <a:t>放在</a:t>
            </a:r>
            <a:r>
              <a:rPr lang="zh-CN" altLang="en-US" sz="2000" b="1" dirty="0">
                <a:latin typeface="华文楷体" panose="02010600040101010101" pitchFamily="2" charset="-122"/>
                <a:ea typeface="华文楷体" panose="02010600040101010101" pitchFamily="2" charset="-122"/>
              </a:rPr>
              <a:t>寄存器</a:t>
            </a:r>
            <a:r>
              <a:rPr lang="en-US" altLang="zh-CN" sz="2000" b="1" dirty="0" err="1">
                <a:latin typeface="华文楷体" panose="02010600040101010101" pitchFamily="2" charset="-122"/>
                <a:ea typeface="华文楷体" panose="02010600040101010101" pitchFamily="2" charset="-122"/>
              </a:rPr>
              <a:t>ebx,ecx,edx,esi</a:t>
            </a:r>
            <a:r>
              <a:rPr lang="zh-CN" altLang="zh-CN" sz="2000" b="1" dirty="0">
                <a:latin typeface="华文楷体" panose="02010600040101010101" pitchFamily="2" charset="-122"/>
                <a:ea typeface="华文楷体" panose="02010600040101010101" pitchFamily="2" charset="-122"/>
              </a:rPr>
              <a:t>和</a:t>
            </a:r>
            <a:r>
              <a:rPr lang="en-US" altLang="zh-CN" sz="2000" b="1" dirty="0" err="1">
                <a:latin typeface="华文楷体" panose="02010600040101010101" pitchFamily="2" charset="-122"/>
                <a:ea typeface="华文楷体" panose="02010600040101010101" pitchFamily="2" charset="-122"/>
              </a:rPr>
              <a:t>edi</a:t>
            </a:r>
            <a:r>
              <a:rPr lang="zh-CN" altLang="zh-CN" sz="2000" b="1" dirty="0">
                <a:latin typeface="华文楷体" panose="02010600040101010101" pitchFamily="2" charset="-122"/>
                <a:ea typeface="华文楷体" panose="02010600040101010101" pitchFamily="2" charset="-122"/>
              </a:rPr>
              <a:t>中</a:t>
            </a:r>
            <a:r>
              <a:rPr lang="zh-CN" altLang="en-US" sz="2000" b="1" dirty="0">
                <a:latin typeface="华文楷体" panose="02010600040101010101" pitchFamily="2" charset="-122"/>
                <a:ea typeface="华文楷体" panose="02010600040101010101" pitchFamily="2" charset="-122"/>
              </a:rPr>
              <a:t>。</a:t>
            </a:r>
            <a:endParaRPr lang="en-US" altLang="zh-CN" sz="2000" b="1" dirty="0">
              <a:latin typeface="华文楷体" panose="02010600040101010101" pitchFamily="2" charset="-122"/>
              <a:ea typeface="华文楷体" panose="02010600040101010101" pitchFamily="2" charset="-122"/>
            </a:endParaRPr>
          </a:p>
          <a:p>
            <a:pPr indent="266700">
              <a:lnSpc>
                <a:spcPct val="125000"/>
              </a:lnSpc>
              <a:spcAft>
                <a:spcPts val="0"/>
              </a:spcAft>
            </a:pPr>
            <a:endParaRPr lang="en-US" altLang="zh-CN" sz="1000" b="1" kern="0" dirty="0">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）参数存在内存</a:t>
            </a:r>
            <a:r>
              <a:rPr lang="zh-CN" altLang="en-US"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中</a:t>
            </a:r>
            <a:endPar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en-US" altLang="zh-CN" sz="2000" b="1" kern="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参数数目比较多的时候，这些参数通常存在内存的某个区域中，内</a:t>
            </a:r>
            <a:endParaRPr lang="en-US" altLang="zh-CN" sz="2000" b="1" kern="0" dirty="0">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存地址通过寄存器来传递）。</a:t>
            </a:r>
            <a:r>
              <a:rPr lang="en-US" altLang="zh-CN" sz="2000" b="1" kern="0" dirty="0">
                <a:latin typeface="华文楷体" panose="02010600040101010101" pitchFamily="2" charset="-122"/>
                <a:ea typeface="华文楷体" panose="02010600040101010101" pitchFamily="2" charset="-122"/>
                <a:cs typeface="宋体" panose="02010600030101010101" pitchFamily="2" charset="-122"/>
              </a:rPr>
              <a:t>Linux </a:t>
            </a: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和</a:t>
            </a:r>
            <a:r>
              <a:rPr lang="en-US" altLang="zh-CN" sz="2000" b="1" kern="0" dirty="0">
                <a:latin typeface="华文楷体" panose="02010600040101010101" pitchFamily="2" charset="-122"/>
                <a:ea typeface="华文楷体" panose="02010600040101010101" pitchFamily="2" charset="-122"/>
                <a:cs typeface="宋体" panose="02010600030101010101" pitchFamily="2" charset="-122"/>
              </a:rPr>
              <a:t> Solaris </a:t>
            </a: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就采用这种方法。</a:t>
            </a:r>
            <a:endParaRPr lang="en-US" altLang="zh-CN" sz="2000" b="1" kern="0" dirty="0">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endParaRPr lang="zh-CN" altLang="zh-CN" sz="1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spcAft>
                <a:spcPts val="0"/>
              </a:spcAft>
            </a:pPr>
            <a:r>
              <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）参数通过程序压入堆栈，并通过操作系统弹出</a:t>
            </a:r>
            <a:r>
              <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 </a:t>
            </a:r>
          </a:p>
          <a:p>
            <a:pPr indent="266700">
              <a:lnSpc>
                <a:spcPct val="125000"/>
              </a:lnSpc>
              <a:spcAft>
                <a:spcPts val="0"/>
              </a:spcAft>
            </a:pPr>
            <a:r>
              <a:rPr lang="en-US" altLang="zh-CN" sz="2000" b="1" kern="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有的系统偏爱内存区域或堆栈方法，因为这些方法并不限制传递参</a:t>
            </a:r>
            <a:endParaRPr lang="en-US" altLang="zh-CN" sz="2000" b="1" kern="0" dirty="0">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sz="2000" b="1" kern="0" dirty="0">
                <a:latin typeface="华文楷体" panose="02010600040101010101" pitchFamily="2" charset="-122"/>
                <a:ea typeface="华文楷体" panose="02010600040101010101" pitchFamily="2" charset="-122"/>
                <a:cs typeface="宋体" panose="02010600030101010101" pitchFamily="2" charset="-122"/>
              </a:rPr>
              <a:t>数的数量或长度。</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5"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Tree>
    <p:extLst>
      <p:ext uri="{BB962C8B-B14F-4D97-AF65-F5344CB8AC3E}">
        <p14:creationId xmlns:p14="http://schemas.microsoft.com/office/powerpoint/2010/main" val="2946109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57637" y="1252525"/>
            <a:ext cx="6335805" cy="4555093"/>
          </a:xfrm>
          <a:prstGeom prst="rect">
            <a:avLst/>
          </a:prstGeom>
        </p:spPr>
        <p:txBody>
          <a:bodyPr wrap="square">
            <a:spAutoFit/>
          </a:bodyPr>
          <a:lstStyle/>
          <a:p>
            <a:pPr indent="200020" algn="just">
              <a:lnSpc>
                <a:spcPct val="125000"/>
              </a:lnSpc>
            </a:pPr>
            <a:r>
              <a:rPr lang="zh-CN" altLang="en-US"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操作系统设计的过程中采用的结构主要包括：</a:t>
            </a:r>
            <a:endParaRPr lang="en-US"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00020" algn="just">
              <a:lnSpc>
                <a:spcPct val="125000"/>
              </a:lnSpc>
            </a:pPr>
            <a:endParaRPr lang="en-US" altLang="zh-CN" sz="2000" b="1" dirty="0">
              <a:latin typeface="华文楷体" panose="02010600040101010101" pitchFamily="2" charset="-122"/>
              <a:ea typeface="华文楷体" panose="02010600040101010101" pitchFamily="2" charset="-122"/>
            </a:endParaRPr>
          </a:p>
          <a:p>
            <a:pPr marL="457200" indent="-457200" algn="just">
              <a:lnSpc>
                <a:spcPct val="125000"/>
              </a:lnSpc>
              <a:buFont typeface="Wingdings" panose="05000000000000000000" pitchFamily="2" charset="2"/>
              <a:buChar char="u"/>
            </a:pPr>
            <a:r>
              <a:rPr lang="zh-CN" altLang="zh-CN" sz="2400" b="1" dirty="0">
                <a:latin typeface="华文楷体" panose="02010600040101010101" pitchFamily="2" charset="-122"/>
                <a:ea typeface="华文楷体" panose="02010600040101010101" pitchFamily="2" charset="-122"/>
                <a:hlinkClick r:id="rId2" action="ppaction://hlinksldjump"/>
              </a:rPr>
              <a:t>整体式结构</a:t>
            </a:r>
            <a:endParaRPr lang="en-US" altLang="zh-CN" sz="2400" b="1" dirty="0">
              <a:latin typeface="华文楷体" panose="02010600040101010101" pitchFamily="2" charset="-122"/>
              <a:ea typeface="华文楷体" panose="02010600040101010101" pitchFamily="2" charset="-122"/>
            </a:endParaRPr>
          </a:p>
          <a:p>
            <a:pPr algn="just">
              <a:lnSpc>
                <a:spcPct val="125000"/>
              </a:lnSpc>
            </a:pPr>
            <a:endParaRPr lang="zh-CN" altLang="zh-CN" sz="2400" b="1" dirty="0">
              <a:latin typeface="华文楷体" panose="02010600040101010101" pitchFamily="2" charset="-122"/>
              <a:ea typeface="华文楷体" panose="02010600040101010101" pitchFamily="2" charset="-122"/>
            </a:endParaRPr>
          </a:p>
          <a:p>
            <a:pPr marL="457200" indent="-457200" algn="just">
              <a:lnSpc>
                <a:spcPct val="125000"/>
              </a:lnSpc>
              <a:buFont typeface="Wingdings" panose="05000000000000000000" pitchFamily="2" charset="2"/>
              <a:buChar char="u"/>
            </a:pPr>
            <a:r>
              <a:rPr lang="zh-CN" altLang="zh-CN" sz="2400" b="1" dirty="0">
                <a:latin typeface="华文楷体" panose="02010600040101010101" pitchFamily="2" charset="-122"/>
                <a:ea typeface="华文楷体" panose="02010600040101010101" pitchFamily="2" charset="-122"/>
                <a:hlinkClick r:id="rId3" action="ppaction://hlinksldjump"/>
              </a:rPr>
              <a:t>层次式结构</a:t>
            </a:r>
            <a:endParaRPr lang="en-US" altLang="zh-CN" sz="2400" b="1" dirty="0">
              <a:latin typeface="华文楷体" panose="02010600040101010101" pitchFamily="2" charset="-122"/>
              <a:ea typeface="华文楷体" panose="02010600040101010101" pitchFamily="2" charset="-122"/>
            </a:endParaRPr>
          </a:p>
          <a:p>
            <a:pPr algn="just">
              <a:lnSpc>
                <a:spcPct val="125000"/>
              </a:lnSpc>
            </a:pPr>
            <a:endParaRPr lang="zh-CN" altLang="zh-CN" sz="2400" b="1" dirty="0">
              <a:latin typeface="华文楷体" panose="02010600040101010101" pitchFamily="2" charset="-122"/>
              <a:ea typeface="华文楷体" panose="02010600040101010101" pitchFamily="2" charset="-122"/>
            </a:endParaRPr>
          </a:p>
          <a:p>
            <a:pPr marL="457200" indent="-457200" algn="just">
              <a:lnSpc>
                <a:spcPct val="125000"/>
              </a:lnSpc>
              <a:buFont typeface="Wingdings" panose="05000000000000000000" pitchFamily="2" charset="2"/>
              <a:buChar char="u"/>
            </a:pPr>
            <a:r>
              <a:rPr lang="zh-CN" altLang="zh-CN" sz="2400" b="1" dirty="0">
                <a:latin typeface="华文楷体" panose="02010600040101010101" pitchFamily="2" charset="-122"/>
                <a:ea typeface="华文楷体" panose="02010600040101010101" pitchFamily="2" charset="-122"/>
                <a:hlinkClick r:id="rId4" action="ppaction://hlinksldjump"/>
              </a:rPr>
              <a:t>微内核</a:t>
            </a:r>
            <a:endParaRPr lang="en-US" altLang="zh-CN" sz="2400" b="1" dirty="0">
              <a:latin typeface="华文楷体" panose="02010600040101010101" pitchFamily="2" charset="-122"/>
              <a:ea typeface="华文楷体" panose="02010600040101010101" pitchFamily="2" charset="-122"/>
            </a:endParaRPr>
          </a:p>
          <a:p>
            <a:pPr algn="just">
              <a:lnSpc>
                <a:spcPct val="125000"/>
              </a:lnSpc>
            </a:pPr>
            <a:endParaRPr lang="zh-CN" altLang="zh-CN" sz="2400" b="1" dirty="0">
              <a:latin typeface="华文楷体" panose="02010600040101010101" pitchFamily="2" charset="-122"/>
              <a:ea typeface="华文楷体" panose="02010600040101010101" pitchFamily="2" charset="-122"/>
            </a:endParaRPr>
          </a:p>
          <a:p>
            <a:pPr marL="457200" indent="-457200" algn="just">
              <a:lnSpc>
                <a:spcPct val="125000"/>
              </a:lnSpc>
              <a:buFont typeface="Wingdings" panose="05000000000000000000" pitchFamily="2" charset="2"/>
              <a:buChar char="u"/>
            </a:pPr>
            <a:r>
              <a:rPr lang="zh-CN" altLang="zh-CN" sz="2400" b="1" dirty="0">
                <a:latin typeface="华文楷体" panose="02010600040101010101" pitchFamily="2" charset="-122"/>
                <a:ea typeface="华文楷体" panose="02010600040101010101" pitchFamily="2" charset="-122"/>
                <a:hlinkClick r:id="rId5" action="ppaction://hlinksldjump"/>
              </a:rPr>
              <a:t>模块化结构</a:t>
            </a:r>
            <a:endParaRPr lang="zh-CN" altLang="zh-CN" sz="2400" b="1" dirty="0">
              <a:latin typeface="华文楷体" panose="02010600040101010101" pitchFamily="2" charset="-122"/>
              <a:ea typeface="华文楷体" panose="02010600040101010101" pitchFamily="2" charset="-122"/>
            </a:endParaRPr>
          </a:p>
          <a:p>
            <a:pPr marL="342900" indent="-342900" algn="just">
              <a:lnSpc>
                <a:spcPct val="125000"/>
              </a:lnSpc>
              <a:buFont typeface="Wingdings" panose="05000000000000000000" pitchFamily="2" charset="2"/>
              <a:buChar char="u"/>
            </a:pP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5">
            <a:extLst>
              <a:ext uri="{FF2B5EF4-FFF2-40B4-BE49-F238E27FC236}">
                <a16:creationId xmlns:a16="http://schemas.microsoft.com/office/drawing/2014/main" id="{5D645E92-216B-45B3-BAC6-BDDE3CE4FB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48870A51-3ED4-4778-B0B5-3386E320E2F6}" type="slidenum">
              <a:rPr kumimoji="0" lang="zh-CN" altLang="en-US" sz="1400"/>
              <a:pPr eaLnBrk="1" hangingPunct="1"/>
              <a:t>13</a:t>
            </a:fld>
            <a:endParaRPr kumimoji="0" lang="en-US" altLang="zh-CN" sz="1400"/>
          </a:p>
        </p:txBody>
      </p:sp>
      <p:sp>
        <p:nvSpPr>
          <p:cNvPr id="5124" name="Rectangle 2">
            <a:extLst>
              <a:ext uri="{FF2B5EF4-FFF2-40B4-BE49-F238E27FC236}">
                <a16:creationId xmlns:a16="http://schemas.microsoft.com/office/drawing/2014/main" id="{926F1D70-077A-4435-A31F-A5F8CB1832C5}"/>
              </a:ext>
            </a:extLst>
          </p:cNvPr>
          <p:cNvSpPr>
            <a:spLocks noGrp="1" noChangeArrowheads="1"/>
          </p:cNvSpPr>
          <p:nvPr>
            <p:ph type="title"/>
          </p:nvPr>
        </p:nvSpPr>
        <p:spPr>
          <a:xfrm>
            <a:off x="609600" y="304800"/>
            <a:ext cx="7772400" cy="533400"/>
          </a:xfrm>
        </p:spPr>
        <p:txBody>
          <a:bodyPr>
            <a:normAutofit fontScale="90000"/>
          </a:bodyPr>
          <a:lstStyle/>
          <a:p>
            <a:pPr eaLnBrk="1" hangingPunct="1"/>
            <a:r>
              <a:rPr lang="zh-CN" altLang="en-US" sz="3600"/>
              <a:t>操作系统的结构</a:t>
            </a:r>
            <a:endParaRPr lang="zh-CN" altLang="zh-CN" sz="3600"/>
          </a:p>
        </p:txBody>
      </p:sp>
      <p:graphicFrame>
        <p:nvGraphicFramePr>
          <p:cNvPr id="5122" name="Object 3">
            <a:extLst>
              <a:ext uri="{FF2B5EF4-FFF2-40B4-BE49-F238E27FC236}">
                <a16:creationId xmlns:a16="http://schemas.microsoft.com/office/drawing/2014/main" id="{4413E460-09F2-493A-9251-1F1B72CBCC44}"/>
              </a:ext>
            </a:extLst>
          </p:cNvPr>
          <p:cNvGraphicFramePr>
            <a:graphicFrameLocks noGrp="1" noChangeAspect="1"/>
          </p:cNvGraphicFramePr>
          <p:nvPr>
            <p:ph type="body" idx="1"/>
          </p:nvPr>
        </p:nvGraphicFramePr>
        <p:xfrm>
          <a:off x="0" y="990600"/>
          <a:ext cx="9144000" cy="5257800"/>
        </p:xfrm>
        <a:graphic>
          <a:graphicData uri="http://schemas.openxmlformats.org/presentationml/2006/ole">
            <mc:AlternateContent xmlns:mc="http://schemas.openxmlformats.org/markup-compatibility/2006">
              <mc:Choice xmlns:v="urn:schemas-microsoft-com:vml" Requires="v">
                <p:oleObj spid="_x0000_s2051" name="文档" r:id="rId4" imgW="3953520" imgH="3239640" progId="Word.Document.8">
                  <p:embed/>
                </p:oleObj>
              </mc:Choice>
              <mc:Fallback>
                <p:oleObj name="文档" r:id="rId4" imgW="3953520" imgH="3239640" progId="Word.Document.8">
                  <p:embed/>
                  <p:pic>
                    <p:nvPicPr>
                      <p:cNvPr id="5122" name="Object 3">
                        <a:extLst>
                          <a:ext uri="{FF2B5EF4-FFF2-40B4-BE49-F238E27FC236}">
                            <a16:creationId xmlns:a16="http://schemas.microsoft.com/office/drawing/2014/main" id="{4413E460-09F2-493A-9251-1F1B72CBC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90600"/>
                        <a:ext cx="9144000" cy="525780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8684" y="1115228"/>
            <a:ext cx="3624487"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整体</a:t>
            </a:r>
            <a:r>
              <a:rPr lang="zh-CN" altLang="zh-CN" sz="2400" b="1" dirty="0">
                <a:solidFill>
                  <a:srgbClr val="6C0000"/>
                </a:solidFill>
                <a:latin typeface="华文楷体" panose="02010600040101010101" pitchFamily="2" charset="-122"/>
                <a:ea typeface="华文楷体" panose="02010600040101010101" pitchFamily="2" charset="-122"/>
              </a:rPr>
              <a:t>式结构</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2" name="矩形 1"/>
          <p:cNvSpPr/>
          <p:nvPr/>
        </p:nvSpPr>
        <p:spPr>
          <a:xfrm>
            <a:off x="355842" y="1639539"/>
            <a:ext cx="4841457" cy="1477328"/>
          </a:xfrm>
          <a:prstGeom prst="rect">
            <a:avLst/>
          </a:prstGeom>
        </p:spPr>
        <p:txBody>
          <a:bodyPr wrap="square">
            <a:spAutoFit/>
          </a:bodyPr>
          <a:lstStyle/>
          <a:p>
            <a:pPr indent="266700">
              <a:lnSpc>
                <a:spcPct val="125000"/>
              </a:lnSpc>
              <a:spcAft>
                <a:spcPts val="0"/>
              </a:spcAft>
            </a:pP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首先确定操作系统的总体功能，然后将总功能分解为若干个子功能，实现每个子功能的程序成为模块。再按照功能将上述每个大模块分解为若干个小模块，如此进行下去。</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矩形 2"/>
          <p:cNvSpPr/>
          <p:nvPr/>
        </p:nvSpPr>
        <p:spPr>
          <a:xfrm>
            <a:off x="450843" y="3440101"/>
            <a:ext cx="7584656" cy="2031325"/>
          </a:xfrm>
          <a:prstGeom prst="rect">
            <a:avLst/>
          </a:prstGeom>
        </p:spPr>
        <p:txBody>
          <a:bodyPr wrap="squar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优点</a:t>
            </a:r>
            <a:r>
              <a:rPr lang="zh-CN" altLang="en-US"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接口简单直接，系统效率高</a:t>
            </a:r>
            <a:r>
              <a:rPr lang="zh-CN" altLang="en-US"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a:p>
            <a:endParaRPr lang="en-US" altLang="zh-CN"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a:p>
            <a:endPar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缺点：</a:t>
            </a:r>
            <a:endParaRPr lang="en-US"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en-US" altLang="zh-CN"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没有可读性，也不具备可维护性。一旦某一个过程出了问题，凡是与之存在调用关系的过程都要修改，所以给调试和维护人员带来许多麻烦</a:t>
            </a:r>
            <a:r>
              <a:rPr lang="zh-CN" altLang="en-US"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5" name="矩形 4"/>
          <p:cNvSpPr/>
          <p:nvPr/>
        </p:nvSpPr>
        <p:spPr>
          <a:xfrm>
            <a:off x="2324196" y="5683838"/>
            <a:ext cx="4896875" cy="400110"/>
          </a:xfrm>
          <a:prstGeom prst="rect">
            <a:avLst/>
          </a:prstGeom>
        </p:spPr>
        <p:txBody>
          <a:bodyPr wrap="square">
            <a:spAutoFit/>
          </a:bodyPr>
          <a:lstStyle/>
          <a:p>
            <a:r>
              <a:rPr lang="zh-CN" altLang="zh-CN" sz="2000" b="1" dirty="0">
                <a:solidFill>
                  <a:srgbClr val="C00000"/>
                </a:solidFill>
                <a:latin typeface="华文楷体" panose="02010600040101010101" pitchFamily="2" charset="-122"/>
                <a:ea typeface="华文楷体" panose="02010600040101010101" pitchFamily="2" charset="-122"/>
                <a:cs typeface="Arial" panose="020B0604020202020204" pitchFamily="34" charset="0"/>
              </a:rPr>
              <a:t>这种早期的整体式结构已经淘汰不用了</a:t>
            </a:r>
            <a:r>
              <a:rPr lang="en-US" altLang="zh-CN" sz="2000" b="1" dirty="0">
                <a:solidFill>
                  <a:srgbClr val="C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en-US" sz="2000" b="1" dirty="0">
              <a:solidFill>
                <a:srgbClr val="C00000"/>
              </a:solidFill>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668" y="881598"/>
            <a:ext cx="3971717" cy="3628980"/>
          </a:xfrm>
          <a:prstGeom prst="rect">
            <a:avLst/>
          </a:prstGeom>
        </p:spPr>
      </p:pic>
      <p:sp>
        <p:nvSpPr>
          <p:cNvPr id="9" name="矩形 8"/>
          <p:cNvSpPr/>
          <p:nvPr/>
        </p:nvSpPr>
        <p:spPr>
          <a:xfrm>
            <a:off x="423212" y="128819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013289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5930" y="1191876"/>
            <a:ext cx="3590881"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层次</a:t>
            </a:r>
            <a:r>
              <a:rPr lang="zh-CN" altLang="zh-CN" sz="2400" b="1" dirty="0">
                <a:solidFill>
                  <a:srgbClr val="6C0000"/>
                </a:solidFill>
                <a:latin typeface="华文楷体" panose="02010600040101010101" pitchFamily="2" charset="-122"/>
                <a:ea typeface="华文楷体" panose="02010600040101010101" pitchFamily="2" charset="-122"/>
              </a:rPr>
              <a:t>式结构</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3" name="矩形 2"/>
          <p:cNvSpPr/>
          <p:nvPr/>
        </p:nvSpPr>
        <p:spPr>
          <a:xfrm>
            <a:off x="352080" y="3616042"/>
            <a:ext cx="8337396" cy="2554545"/>
          </a:xfrm>
          <a:prstGeom prst="rect">
            <a:avLst/>
          </a:prstGeom>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优点</a:t>
            </a:r>
            <a:r>
              <a:rPr lang="zh-CN" altLang="en-US"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把功能实现的无序性改成有序性，可显著提高设计的准确性。</a:t>
            </a:r>
          </a:p>
          <a:p>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2</a:t>
            </a:r>
            <a:r>
              <a:rPr lang="zh-CN" altLang="en-US" sz="2000" b="1" dirty="0">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把模块问的复杂依赖关系改为单向依赖关系，即高层软件依</a:t>
            </a:r>
            <a:endParaRPr lang="en-US" altLang="zh-CN" sz="2000" b="1" dirty="0">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赖于低层软件。</a:t>
            </a:r>
          </a:p>
          <a:p>
            <a:endPar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缺点：</a:t>
            </a:r>
            <a:endPar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分层法的主要困难涉及对层的详细定义，这是因为一层只能使用</a:t>
            </a:r>
            <a:endParaRPr lang="en-US" altLang="zh-CN" sz="2000" b="1" dirty="0">
              <a:latin typeface="华文楷体" panose="02010600040101010101" pitchFamily="2" charset="-122"/>
              <a:ea typeface="华文楷体" panose="02010600040101010101" pitchFamily="2" charset="-122"/>
            </a:endParaRPr>
          </a:p>
          <a:p>
            <a:r>
              <a:rPr lang="zh-CN" altLang="zh-CN" sz="2000" b="1" dirty="0">
                <a:latin typeface="华文楷体" panose="02010600040101010101" pitchFamily="2" charset="-122"/>
                <a:ea typeface="华文楷体" panose="02010600040101010101" pitchFamily="2" charset="-122"/>
              </a:rPr>
              <a:t>其下的较低层</a:t>
            </a:r>
            <a:r>
              <a:rPr lang="zh-CN" altLang="en-US" sz="2000" b="1" dirty="0">
                <a:latin typeface="华文楷体" panose="02010600040101010101" pitchFamily="2" charset="-122"/>
                <a:ea typeface="华文楷体" panose="02010600040101010101" pitchFamily="2" charset="-122"/>
              </a:rPr>
              <a:t>。</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7" name="矩形 6"/>
          <p:cNvSpPr/>
          <p:nvPr/>
        </p:nvSpPr>
        <p:spPr>
          <a:xfrm>
            <a:off x="352080" y="1954350"/>
            <a:ext cx="4941470" cy="1323439"/>
          </a:xfrm>
          <a:prstGeom prst="rect">
            <a:avLst/>
          </a:prstGeom>
        </p:spPr>
        <p:txBody>
          <a:bodyPr wrap="square">
            <a:spAutoFit/>
          </a:bodyPr>
          <a:lstStyle/>
          <a:p>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把操作系统所有的功能模块按照功能调用次序分别排成若干层，各层之间的模块只有单向调用关系</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例如，只允许上层或外层模块调用下层或内层模块</a:t>
            </a: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2"/>
          <a:stretch>
            <a:fillRect/>
          </a:stretch>
        </p:blipFill>
        <p:spPr>
          <a:xfrm>
            <a:off x="5293550" y="1081578"/>
            <a:ext cx="3395926" cy="2632136"/>
          </a:xfrm>
          <a:prstGeom prst="rect">
            <a:avLst/>
          </a:prstGeom>
        </p:spPr>
      </p:pic>
      <p:sp>
        <p:nvSpPr>
          <p:cNvPr id="10" name="矩形 9"/>
          <p:cNvSpPr/>
          <p:nvPr/>
        </p:nvSpPr>
        <p:spPr>
          <a:xfrm>
            <a:off x="497344" y="13382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651430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a:extLst>
              <a:ext uri="{FF2B5EF4-FFF2-40B4-BE49-F238E27FC236}">
                <a16:creationId xmlns:a16="http://schemas.microsoft.com/office/drawing/2014/main" id="{C18C9069-C5CE-46CD-8199-EF8F271577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B936975-32FD-41E0-AA66-C1AF9462B68A}" type="slidenum">
              <a:rPr kumimoji="0" lang="zh-CN" altLang="en-US" sz="1400"/>
              <a:pPr eaLnBrk="1" hangingPunct="1"/>
              <a:t>16</a:t>
            </a:fld>
            <a:endParaRPr kumimoji="0" lang="en-US" altLang="zh-CN" sz="1400"/>
          </a:p>
        </p:txBody>
      </p:sp>
      <p:sp>
        <p:nvSpPr>
          <p:cNvPr id="75779" name="Text Box 2">
            <a:extLst>
              <a:ext uri="{FF2B5EF4-FFF2-40B4-BE49-F238E27FC236}">
                <a16:creationId xmlns:a16="http://schemas.microsoft.com/office/drawing/2014/main" id="{07456116-DD92-44C0-BC48-46842B826337}"/>
              </a:ext>
            </a:extLst>
          </p:cNvPr>
          <p:cNvSpPr txBox="1">
            <a:spLocks noChangeArrowheads="1"/>
          </p:cNvSpPr>
          <p:nvPr/>
        </p:nvSpPr>
        <p:spPr bwMode="auto">
          <a:xfrm>
            <a:off x="1295400" y="838200"/>
            <a:ext cx="25282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dirty="0">
                <a:latin typeface="Times New Roman" panose="02020603050405020304" pitchFamily="18" charset="0"/>
              </a:rPr>
              <a:t>层次式</a:t>
            </a:r>
            <a:r>
              <a:rPr lang="en-US" altLang="zh-CN" b="1" dirty="0">
                <a:latin typeface="Times New Roman" panose="02020603050405020304" pitchFamily="18" charset="0"/>
              </a:rPr>
              <a:t>OS</a:t>
            </a:r>
            <a:r>
              <a:rPr lang="zh-CN" altLang="en-US" b="1" dirty="0">
                <a:latin typeface="Times New Roman" panose="02020603050405020304" pitchFamily="18" charset="0"/>
              </a:rPr>
              <a:t>结构 </a:t>
            </a:r>
          </a:p>
        </p:txBody>
      </p:sp>
      <p:sp>
        <p:nvSpPr>
          <p:cNvPr id="75780" name="Text Box 3">
            <a:extLst>
              <a:ext uri="{FF2B5EF4-FFF2-40B4-BE49-F238E27FC236}">
                <a16:creationId xmlns:a16="http://schemas.microsoft.com/office/drawing/2014/main" id="{4E1EF2F0-6CFB-4471-B265-5014205819C9}"/>
              </a:ext>
            </a:extLst>
          </p:cNvPr>
          <p:cNvSpPr txBox="1">
            <a:spLocks noChangeArrowheads="1"/>
          </p:cNvSpPr>
          <p:nvPr/>
        </p:nvSpPr>
        <p:spPr bwMode="auto">
          <a:xfrm>
            <a:off x="685800" y="1524000"/>
            <a:ext cx="7848600"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40000"/>
              </a:lnSpc>
              <a:spcBef>
                <a:spcPct val="50000"/>
              </a:spcBef>
            </a:pPr>
            <a:r>
              <a:rPr lang="zh-CN" altLang="en-US"/>
              <a:t>分层式结构设计的基本原则：每一层都仅使用其底层所提供的功能和服务，这样可使系统的调试和验证都变得容易</a:t>
            </a:r>
            <a:r>
              <a:rPr lang="en-US" altLang="zh-CN"/>
              <a:t>.</a:t>
            </a:r>
          </a:p>
          <a:p>
            <a:pPr algn="just" eaLnBrk="1" hangingPunct="1">
              <a:lnSpc>
                <a:spcPct val="140000"/>
              </a:lnSpc>
              <a:spcBef>
                <a:spcPct val="50000"/>
              </a:spcBef>
            </a:pPr>
            <a:r>
              <a:rPr lang="zh-CN" altLang="en-US"/>
              <a:t> 例如，在调试第一层软件</a:t>
            </a:r>
            <a:r>
              <a:rPr lang="en-US" altLang="zh-CN"/>
              <a:t>A1</a:t>
            </a:r>
            <a:r>
              <a:rPr lang="zh-CN" altLang="en-US"/>
              <a:t>时，由于它只使用了物理机器提供的功能，因此它将与其所有的高层软件</a:t>
            </a:r>
            <a:r>
              <a:rPr lang="en-US" altLang="zh-CN"/>
              <a:t>A2</a:t>
            </a:r>
            <a:r>
              <a:rPr lang="zh-CN" altLang="en-US"/>
              <a:t>，</a:t>
            </a:r>
            <a:r>
              <a:rPr lang="en-US" altLang="zh-CN">
                <a:latin typeface="Times New Roman" panose="02020603050405020304" pitchFamily="18" charset="0"/>
              </a:rPr>
              <a:t>……</a:t>
            </a:r>
            <a:r>
              <a:rPr lang="zh-CN" altLang="en-US"/>
              <a:t>，</a:t>
            </a:r>
            <a:r>
              <a:rPr lang="en-US" altLang="zh-CN"/>
              <a:t>A</a:t>
            </a:r>
            <a:r>
              <a:rPr lang="en-US" altLang="zh-CN" i="1"/>
              <a:t>n</a:t>
            </a:r>
            <a:r>
              <a:rPr lang="zh-CN" altLang="en-US"/>
              <a:t>无关； 同样在调试</a:t>
            </a:r>
            <a:r>
              <a:rPr lang="en-US" altLang="zh-CN"/>
              <a:t>A2</a:t>
            </a:r>
            <a:r>
              <a:rPr lang="zh-CN" altLang="en-US"/>
              <a:t>时，它也只使用了</a:t>
            </a:r>
            <a:r>
              <a:rPr lang="en-US" altLang="zh-CN"/>
              <a:t>A1</a:t>
            </a:r>
            <a:r>
              <a:rPr lang="zh-CN" altLang="en-US"/>
              <a:t>和物理机器所提供的功能， 而与其高层软件</a:t>
            </a:r>
            <a:r>
              <a:rPr lang="en-US" altLang="zh-CN"/>
              <a:t>A3, </a:t>
            </a:r>
            <a:r>
              <a:rPr lang="en-US" altLang="zh-CN">
                <a:latin typeface="Times New Roman" panose="02020603050405020304" pitchFamily="18" charset="0"/>
              </a:rPr>
              <a:t>……</a:t>
            </a:r>
            <a:r>
              <a:rPr lang="zh-CN" altLang="en-US"/>
              <a:t>，</a:t>
            </a:r>
            <a:r>
              <a:rPr lang="en-US" altLang="zh-CN"/>
              <a:t>A</a:t>
            </a:r>
            <a:r>
              <a:rPr lang="en-US" altLang="zh-CN" i="1"/>
              <a:t>n</a:t>
            </a:r>
            <a:r>
              <a:rPr lang="zh-CN" altLang="en-US"/>
              <a:t>无关，这样，一旦发现</a:t>
            </a:r>
            <a:r>
              <a:rPr lang="en-US" altLang="zh-CN"/>
              <a:t>A</a:t>
            </a:r>
            <a:r>
              <a:rPr lang="en-US" altLang="zh-CN" i="1"/>
              <a:t>i</a:t>
            </a:r>
            <a:r>
              <a:rPr lang="zh-CN" altLang="en-US"/>
              <a:t>出现错误时，通常该错误只会局限于</a:t>
            </a:r>
            <a:r>
              <a:rPr lang="en-US" altLang="zh-CN"/>
              <a:t>A</a:t>
            </a:r>
            <a:r>
              <a:rPr lang="en-US" altLang="zh-CN" i="1"/>
              <a:t>i</a:t>
            </a:r>
            <a:r>
              <a:rPr lang="zh-CN" altLang="en-US"/>
              <a:t>，因为它与所有其高层的软件无关，而</a:t>
            </a:r>
            <a:r>
              <a:rPr lang="en-US" altLang="zh-CN"/>
              <a:t>A</a:t>
            </a:r>
            <a:r>
              <a:rPr lang="en-US" altLang="zh-CN" i="1"/>
              <a:t>i</a:t>
            </a:r>
            <a:r>
              <a:rPr lang="zh-CN" altLang="en-US"/>
              <a:t>层以下的各层软件，又都经过仔细的调试。</a:t>
            </a:r>
          </a:p>
        </p:txBody>
      </p:sp>
    </p:spTree>
    <p:extLst>
      <p:ext uri="{BB962C8B-B14F-4D97-AF65-F5344CB8AC3E}">
        <p14:creationId xmlns:p14="http://schemas.microsoft.com/office/powerpoint/2010/main" val="13224465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a:extLst>
              <a:ext uri="{FF2B5EF4-FFF2-40B4-BE49-F238E27FC236}">
                <a16:creationId xmlns:a16="http://schemas.microsoft.com/office/drawing/2014/main" id="{5C73020C-26FE-4CB6-B3E6-2AE5A26E53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CECE83B8-69C9-4550-B395-59425784A928}" type="slidenum">
              <a:rPr kumimoji="0" lang="zh-CN" altLang="en-US" sz="1400"/>
              <a:pPr eaLnBrk="1" hangingPunct="1"/>
              <a:t>17</a:t>
            </a:fld>
            <a:endParaRPr kumimoji="0" lang="en-US" altLang="zh-CN" sz="1400"/>
          </a:p>
        </p:txBody>
      </p:sp>
      <p:sp>
        <p:nvSpPr>
          <p:cNvPr id="76803" name="Rectangle 2">
            <a:extLst>
              <a:ext uri="{FF2B5EF4-FFF2-40B4-BE49-F238E27FC236}">
                <a16:creationId xmlns:a16="http://schemas.microsoft.com/office/drawing/2014/main" id="{EBA0C087-3918-4406-B0B0-3ED9C4BA95BF}"/>
              </a:ext>
            </a:extLst>
          </p:cNvPr>
          <p:cNvSpPr>
            <a:spLocks noGrp="1" noChangeArrowheads="1"/>
          </p:cNvSpPr>
          <p:nvPr>
            <p:ph type="title"/>
          </p:nvPr>
        </p:nvSpPr>
        <p:spPr/>
        <p:txBody>
          <a:bodyPr/>
          <a:lstStyle/>
          <a:p>
            <a:pPr eaLnBrk="1" hangingPunct="1"/>
            <a:r>
              <a:rPr lang="zh-CN" altLang="en-US">
                <a:solidFill>
                  <a:schemeClr val="tx1"/>
                </a:solidFill>
              </a:rPr>
              <a:t>层次的设置</a:t>
            </a:r>
          </a:p>
        </p:txBody>
      </p:sp>
      <p:sp>
        <p:nvSpPr>
          <p:cNvPr id="76804" name="Rectangle 3" descr="Rectangle: Click to edit Master text styles&#10;Second level&#10;Third level&#10;Fourth level&#10;Fifth level">
            <a:extLst>
              <a:ext uri="{FF2B5EF4-FFF2-40B4-BE49-F238E27FC236}">
                <a16:creationId xmlns:a16="http://schemas.microsoft.com/office/drawing/2014/main" id="{0EF08DB1-A672-4CE4-963A-410274C34D87}"/>
              </a:ext>
            </a:extLst>
          </p:cNvPr>
          <p:cNvSpPr>
            <a:spLocks noGrp="1" noChangeArrowheads="1"/>
          </p:cNvSpPr>
          <p:nvPr>
            <p:ph type="body" idx="1"/>
          </p:nvPr>
        </p:nvSpPr>
        <p:spPr/>
        <p:txBody>
          <a:bodyPr/>
          <a:lstStyle/>
          <a:p>
            <a:pPr eaLnBrk="1" hangingPunct="1"/>
            <a:r>
              <a:rPr lang="zh-CN" altLang="en-US"/>
              <a:t>程序嵌套</a:t>
            </a:r>
          </a:p>
          <a:p>
            <a:pPr eaLnBrk="1" hangingPunct="1"/>
            <a:endParaRPr lang="zh-CN" altLang="en-US"/>
          </a:p>
          <a:p>
            <a:pPr eaLnBrk="1" hangingPunct="1"/>
            <a:r>
              <a:rPr lang="zh-CN" altLang="en-US"/>
              <a:t>运行频率</a:t>
            </a:r>
          </a:p>
          <a:p>
            <a:pPr eaLnBrk="1" hangingPunct="1"/>
            <a:endParaRPr lang="zh-CN" altLang="en-US"/>
          </a:p>
          <a:p>
            <a:pPr eaLnBrk="1" hangingPunct="1"/>
            <a:r>
              <a:rPr lang="zh-CN" altLang="en-US"/>
              <a:t>公用模块</a:t>
            </a:r>
          </a:p>
          <a:p>
            <a:pPr eaLnBrk="1" hangingPunct="1"/>
            <a:endParaRPr lang="zh-CN" altLang="en-US"/>
          </a:p>
          <a:p>
            <a:pPr eaLnBrk="1" hangingPunct="1"/>
            <a:r>
              <a:rPr lang="zh-CN" altLang="en-US"/>
              <a:t>用户接口</a:t>
            </a:r>
          </a:p>
        </p:txBody>
      </p:sp>
    </p:spTree>
    <p:extLst>
      <p:ext uri="{BB962C8B-B14F-4D97-AF65-F5344CB8AC3E}">
        <p14:creationId xmlns:p14="http://schemas.microsoft.com/office/powerpoint/2010/main" val="2458196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5930" y="1259817"/>
            <a:ext cx="3026104"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微内核</a:t>
            </a:r>
            <a:r>
              <a:rPr lang="zh-CN" altLang="zh-CN" sz="2400" b="1" dirty="0">
                <a:solidFill>
                  <a:srgbClr val="6C0000"/>
                </a:solidFill>
                <a:latin typeface="华文楷体" panose="02010600040101010101" pitchFamily="2" charset="-122"/>
                <a:ea typeface="华文楷体" panose="02010600040101010101" pitchFamily="2" charset="-122"/>
              </a:rPr>
              <a:t>结构</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7" name="矩形 6"/>
          <p:cNvSpPr/>
          <p:nvPr/>
        </p:nvSpPr>
        <p:spPr>
          <a:xfrm>
            <a:off x="352080" y="2162347"/>
            <a:ext cx="3714411" cy="2862322"/>
          </a:xfrm>
          <a:prstGeom prst="rect">
            <a:avLst/>
          </a:prstGeom>
        </p:spPr>
        <p:txBody>
          <a:bodyPr wrap="square">
            <a:spAutoFit/>
          </a:bodyPr>
          <a:lstStyle/>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最基本的功能保留在内核，而将那些不需要在核心态执行的功能移到用户态执行，从而降低了内核的设计复杂性。而那些移出的操作系统代码根据分层的原则被划分成若干服务程序，它们的执行相互独立，交互则都借助于微内核进行通信</a:t>
            </a:r>
            <a:r>
              <a:rPr lang="zh-CN" altLang="en-US" sz="2000" b="1" dirty="0">
                <a:latin typeface="华文楷体" panose="02010600040101010101" pitchFamily="2" charset="-122"/>
                <a:ea typeface="华文楷体" panose="02010600040101010101" pitchFamily="2" charset="-122"/>
              </a:rPr>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491" y="2348615"/>
            <a:ext cx="4980619" cy="2815792"/>
          </a:xfrm>
          <a:prstGeom prst="rect">
            <a:avLst/>
          </a:prstGeom>
        </p:spPr>
      </p:pic>
      <p:sp>
        <p:nvSpPr>
          <p:cNvPr id="6" name="矩形 5"/>
          <p:cNvSpPr/>
          <p:nvPr/>
        </p:nvSpPr>
        <p:spPr>
          <a:xfrm>
            <a:off x="497344" y="138916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0171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5930" y="1259817"/>
            <a:ext cx="3026104"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微内核</a:t>
            </a:r>
            <a:r>
              <a:rPr lang="zh-CN" altLang="zh-CN" sz="2400" b="1" dirty="0">
                <a:solidFill>
                  <a:srgbClr val="6C0000"/>
                </a:solidFill>
                <a:latin typeface="华文楷体" panose="02010600040101010101" pitchFamily="2" charset="-122"/>
                <a:ea typeface="华文楷体" panose="02010600040101010101" pitchFamily="2" charset="-122"/>
              </a:rPr>
              <a:t>结构</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6" name="矩形 5"/>
          <p:cNvSpPr/>
          <p:nvPr/>
        </p:nvSpPr>
        <p:spPr>
          <a:xfrm>
            <a:off x="497344" y="138916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Rectangle 3" descr="Rectangle: Click to edit Master text styles&#10;Second level&#10;Third level&#10;Fourth level&#10;Fifth level">
            <a:extLst>
              <a:ext uri="{FF2B5EF4-FFF2-40B4-BE49-F238E27FC236}">
                <a16:creationId xmlns:a16="http://schemas.microsoft.com/office/drawing/2014/main" id="{0BA30083-3404-453B-B46D-A5541D8591FF}"/>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a:p>
            <a:r>
              <a:rPr lang="zh-CN" altLang="en-US"/>
              <a:t>微内核技术</a:t>
            </a:r>
          </a:p>
          <a:p>
            <a:pPr lvl="1"/>
            <a:r>
              <a:rPr lang="zh-CN" altLang="en-US"/>
              <a:t>小型内核，更小更精炼、运行在核心态、常驻内存</a:t>
            </a:r>
            <a:endParaRPr lang="en-US" altLang="zh-CN"/>
          </a:p>
          <a:p>
            <a:r>
              <a:rPr lang="zh-CN" altLang="en-US"/>
              <a:t>微内核技术采用</a:t>
            </a:r>
          </a:p>
          <a:p>
            <a:pPr lvl="1"/>
            <a:r>
              <a:rPr lang="zh-CN" altLang="en-US"/>
              <a:t>客户</a:t>
            </a:r>
            <a:r>
              <a:rPr lang="en-US" altLang="zh-CN"/>
              <a:t>/</a:t>
            </a:r>
            <a:r>
              <a:rPr lang="zh-CN" altLang="en-US"/>
              <a:t>服务器模式</a:t>
            </a:r>
          </a:p>
          <a:p>
            <a:pPr lvl="1"/>
            <a:r>
              <a:rPr lang="en-US" altLang="zh-CN"/>
              <a:t>OO</a:t>
            </a:r>
            <a:r>
              <a:rPr lang="zh-CN" altLang="en-US"/>
              <a:t>程序设计方法</a:t>
            </a:r>
            <a:endParaRPr lang="en-US" altLang="zh-CN" dirty="0"/>
          </a:p>
        </p:txBody>
      </p:sp>
    </p:spTree>
    <p:extLst>
      <p:ext uri="{BB962C8B-B14F-4D97-AF65-F5344CB8AC3E}">
        <p14:creationId xmlns:p14="http://schemas.microsoft.com/office/powerpoint/2010/main" val="761199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9" name="TextBox 1"/>
          <p:cNvSpPr txBox="1">
            <a:spLocks noChangeArrowheads="1"/>
          </p:cNvSpPr>
          <p:nvPr/>
        </p:nvSpPr>
        <p:spPr bwMode="auto">
          <a:xfrm>
            <a:off x="857234" y="1538866"/>
            <a:ext cx="7013551" cy="3508653"/>
          </a:xfrm>
          <a:prstGeom prst="rect">
            <a:avLst/>
          </a:prstGeom>
          <a:noFill/>
          <a:ln w="9525">
            <a:noFill/>
            <a:miter lim="800000"/>
            <a:headEnd/>
            <a:tailEnd/>
          </a:ln>
        </p:spPr>
        <p:txBody>
          <a:bodyPr wrap="square">
            <a:spAutoFit/>
          </a:bodyPr>
          <a:lstStyle/>
          <a:p>
            <a:pPr>
              <a:spcBef>
                <a:spcPct val="50000"/>
              </a:spcBef>
            </a:pPr>
            <a:r>
              <a:rPr lang="zh-CN" altLang="en-US" sz="2400" b="1" dirty="0">
                <a:solidFill>
                  <a:srgbClr val="6C0000"/>
                </a:solidFill>
                <a:latin typeface="华文楷体" panose="02010600040101010101" pitchFamily="2" charset="-122"/>
                <a:ea typeface="华文楷体" panose="02010600040101010101" pitchFamily="2" charset="-122"/>
              </a:rPr>
              <a:t>机制与策略</a:t>
            </a:r>
            <a:endParaRPr lang="en-US" altLang="zh-CN" sz="2400" b="1" dirty="0">
              <a:solidFill>
                <a:srgbClr val="6C0000"/>
              </a:solidFill>
              <a:latin typeface="华文楷体" panose="02010600040101010101" pitchFamily="2" charset="-122"/>
              <a:ea typeface="华文楷体" panose="02010600040101010101" pitchFamily="2" charset="-122"/>
            </a:endParaRPr>
          </a:p>
          <a:p>
            <a:pPr>
              <a:spcBef>
                <a:spcPct val="50000"/>
              </a:spcBef>
            </a:pPr>
            <a:endParaRPr lang="en-US" altLang="zh-CN" sz="2000" b="1" dirty="0">
              <a:solidFill>
                <a:srgbClr val="002060"/>
              </a:solidFill>
              <a:latin typeface="华文楷体" panose="02010600040101010101" pitchFamily="2" charset="-122"/>
              <a:ea typeface="华文楷体" panose="02010600040101010101" pitchFamily="2" charset="-122"/>
            </a:endParaRPr>
          </a:p>
          <a:p>
            <a:r>
              <a:rPr lang="en-US" altLang="zh-CN" sz="2000" b="1" dirty="0">
                <a:latin typeface="华文楷体" panose="02010600040101010101" pitchFamily="2" charset="-122"/>
                <a:ea typeface="华文楷体" panose="02010600040101010101" pitchFamily="2" charset="-122"/>
              </a:rPr>
              <a:t>       </a:t>
            </a:r>
            <a:r>
              <a:rPr lang="zh-CN" altLang="zh-CN" sz="2400" b="1" dirty="0">
                <a:latin typeface="华文楷体" panose="02010600040101010101" pitchFamily="2" charset="-122"/>
                <a:ea typeface="华文楷体" panose="02010600040101010101" pitchFamily="2" charset="-122"/>
              </a:rPr>
              <a:t>区别对待机制（</a:t>
            </a:r>
            <a:r>
              <a:rPr lang="en-US" altLang="zh-CN" sz="2400" b="1" dirty="0">
                <a:latin typeface="华文楷体" panose="02010600040101010101" pitchFamily="2" charset="-122"/>
                <a:ea typeface="华文楷体" panose="02010600040101010101" pitchFamily="2" charset="-122"/>
              </a:rPr>
              <a:t>mechanism</a:t>
            </a:r>
            <a:r>
              <a:rPr lang="zh-CN" altLang="zh-CN" sz="2400" b="1" dirty="0">
                <a:latin typeface="华文楷体" panose="02010600040101010101" pitchFamily="2" charset="-122"/>
                <a:ea typeface="华文楷体" panose="02010600040101010101" pitchFamily="2" charset="-122"/>
              </a:rPr>
              <a:t>）和策略（</a:t>
            </a:r>
            <a:r>
              <a:rPr lang="en-US" altLang="zh-CN" sz="2400" b="1" dirty="0">
                <a:latin typeface="华文楷体" panose="02010600040101010101" pitchFamily="2" charset="-122"/>
                <a:ea typeface="华文楷体" panose="02010600040101010101" pitchFamily="2" charset="-122"/>
              </a:rPr>
              <a:t>policy</a:t>
            </a:r>
            <a:r>
              <a:rPr lang="zh-CN" altLang="zh-CN" sz="2400" b="1" dirty="0">
                <a:latin typeface="华文楷体" panose="02010600040101010101" pitchFamily="2" charset="-122"/>
                <a:ea typeface="华文楷体" panose="02010600040101010101" pitchFamily="2" charset="-122"/>
              </a:rPr>
              <a:t>）是操作系统设计的一种非常有效的思路。大部分的编程问题都可以被切割成两个部分：</a:t>
            </a:r>
            <a:endParaRPr lang="en-US" altLang="zh-CN" sz="2400" b="1" dirty="0">
              <a:latin typeface="华文楷体" panose="02010600040101010101" pitchFamily="2" charset="-122"/>
              <a:ea typeface="华文楷体" panose="02010600040101010101" pitchFamily="2" charset="-122"/>
            </a:endParaRPr>
          </a:p>
          <a:p>
            <a:endParaRPr lang="en-US" altLang="zh-CN" sz="24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400" b="1" dirty="0">
                <a:latin typeface="华文楷体" panose="02010600040101010101" pitchFamily="2" charset="-122"/>
                <a:ea typeface="华文楷体" panose="02010600040101010101" pitchFamily="2" charset="-122"/>
              </a:rPr>
              <a:t>“需要提供什么功能（机制）</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what</a:t>
            </a:r>
            <a:r>
              <a:rPr lang="zh-CN" altLang="en-US" sz="2400" b="1" dirty="0">
                <a:latin typeface="华文楷体" panose="02010600040101010101" pitchFamily="2" charset="-122"/>
                <a:ea typeface="华文楷体" panose="02010600040101010101" pitchFamily="2" charset="-122"/>
              </a:rPr>
              <a:t>）</a:t>
            </a:r>
            <a:r>
              <a:rPr lang="zh-CN" altLang="zh-CN" sz="2400" b="1" dirty="0">
                <a:latin typeface="华文楷体" panose="02010600040101010101" pitchFamily="2" charset="-122"/>
                <a:ea typeface="华文楷体" panose="02010600040101010101" pitchFamily="2" charset="-122"/>
              </a:rPr>
              <a:t>”</a:t>
            </a:r>
            <a:endParaRPr lang="en-US" altLang="zh-CN" sz="24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endParaRPr lang="en-US" altLang="zh-CN" sz="24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Ø"/>
            </a:pPr>
            <a:r>
              <a:rPr lang="zh-CN" altLang="zh-CN" sz="2400" b="1" dirty="0">
                <a:latin typeface="华文楷体" panose="02010600040101010101" pitchFamily="2" charset="-122"/>
                <a:ea typeface="华文楷体" panose="02010600040101010101" pitchFamily="2" charset="-122"/>
              </a:rPr>
              <a:t>“怎样实现这些功能（策略）</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how</a:t>
            </a:r>
            <a:r>
              <a:rPr lang="zh-CN" altLang="en-US" sz="2400" b="1" dirty="0">
                <a:latin typeface="华文楷体" panose="02010600040101010101" pitchFamily="2" charset="-122"/>
                <a:ea typeface="华文楷体" panose="02010600040101010101" pitchFamily="2" charset="-122"/>
              </a:rPr>
              <a:t>）</a:t>
            </a:r>
            <a:r>
              <a:rPr lang="zh-CN" altLang="zh-CN"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 </a:t>
            </a:r>
            <a:endParaRPr lang="zh-CN" altLang="en-US" sz="24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570110" y="161192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章 操作系统的结构</a:t>
            </a: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a:extLst>
              <a:ext uri="{FF2B5EF4-FFF2-40B4-BE49-F238E27FC236}">
                <a16:creationId xmlns:a16="http://schemas.microsoft.com/office/drawing/2014/main" id="{95F82EA5-BC2A-4CB2-B4F2-E99B32DA1C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8882ECB0-6E27-4DAB-91A3-C96E42EE3867}" type="slidenum">
              <a:rPr kumimoji="0" lang="zh-CN" altLang="en-US" sz="1400"/>
              <a:pPr eaLnBrk="1" hangingPunct="1"/>
              <a:t>20</a:t>
            </a:fld>
            <a:endParaRPr kumimoji="0" lang="en-US" altLang="zh-CN" sz="1400"/>
          </a:p>
        </p:txBody>
      </p:sp>
      <p:sp>
        <p:nvSpPr>
          <p:cNvPr id="7172" name="Text Box 2">
            <a:extLst>
              <a:ext uri="{FF2B5EF4-FFF2-40B4-BE49-F238E27FC236}">
                <a16:creationId xmlns:a16="http://schemas.microsoft.com/office/drawing/2014/main" id="{96CB5FA1-8E8B-4C0D-A12C-2298E27AF61E}"/>
              </a:ext>
            </a:extLst>
          </p:cNvPr>
          <p:cNvSpPr txBox="1">
            <a:spLocks noChangeArrowheads="1"/>
          </p:cNvSpPr>
          <p:nvPr/>
        </p:nvSpPr>
        <p:spPr bwMode="auto">
          <a:xfrm>
            <a:off x="1981200" y="4800600"/>
            <a:ext cx="4764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图 </a:t>
            </a:r>
            <a:r>
              <a:rPr lang="en-US" altLang="zh-CN">
                <a:latin typeface="Times New Roman" panose="02020603050405020304" pitchFamily="18" charset="0"/>
              </a:rPr>
              <a:t> </a:t>
            </a:r>
            <a:r>
              <a:rPr lang="zh-CN" altLang="en-US">
                <a:latin typeface="Times New Roman" panose="02020603050405020304" pitchFamily="18" charset="0"/>
              </a:rPr>
              <a:t>单机环境下的客户</a:t>
            </a:r>
            <a:r>
              <a:rPr lang="en-US" altLang="zh-CN">
                <a:latin typeface="Times New Roman" panose="02020603050405020304" pitchFamily="18" charset="0"/>
              </a:rPr>
              <a:t>/</a:t>
            </a:r>
            <a:r>
              <a:rPr lang="zh-CN" altLang="en-US">
                <a:latin typeface="Times New Roman" panose="02020603050405020304" pitchFamily="18" charset="0"/>
              </a:rPr>
              <a:t>服务器模式 </a:t>
            </a:r>
          </a:p>
        </p:txBody>
      </p:sp>
      <p:graphicFrame>
        <p:nvGraphicFramePr>
          <p:cNvPr id="7170" name="Object 3">
            <a:extLst>
              <a:ext uri="{FF2B5EF4-FFF2-40B4-BE49-F238E27FC236}">
                <a16:creationId xmlns:a16="http://schemas.microsoft.com/office/drawing/2014/main" id="{9A3B80B4-7395-4546-8D8A-70FD0E761CC2}"/>
              </a:ext>
            </a:extLst>
          </p:cNvPr>
          <p:cNvGraphicFramePr>
            <a:graphicFrameLocks noChangeAspect="1"/>
          </p:cNvGraphicFramePr>
          <p:nvPr/>
        </p:nvGraphicFramePr>
        <p:xfrm>
          <a:off x="0" y="1905000"/>
          <a:ext cx="9144000" cy="1863725"/>
        </p:xfrm>
        <a:graphic>
          <a:graphicData uri="http://schemas.openxmlformats.org/presentationml/2006/ole">
            <mc:AlternateContent xmlns:mc="http://schemas.openxmlformats.org/markup-compatibility/2006">
              <mc:Choice xmlns:v="urn:schemas-microsoft-com:vml" Requires="v">
                <p:oleObj spid="_x0000_s3075" name="VISIO" r:id="rId3" imgW="3146760" imgH="641160" progId="Visio.Drawing.4">
                  <p:embed/>
                </p:oleObj>
              </mc:Choice>
              <mc:Fallback>
                <p:oleObj name="VISIO" r:id="rId3" imgW="3146760" imgH="641160" progId="Visio.Drawing.4">
                  <p:embed/>
                  <p:pic>
                    <p:nvPicPr>
                      <p:cNvPr id="7170" name="Object 3">
                        <a:extLst>
                          <a:ext uri="{FF2B5EF4-FFF2-40B4-BE49-F238E27FC236}">
                            <a16:creationId xmlns:a16="http://schemas.microsoft.com/office/drawing/2014/main" id="{9A3B80B4-7395-4546-8D8A-70FD0E761C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9363" y="1212357"/>
            <a:ext cx="8418801"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微内核</a:t>
            </a:r>
            <a:r>
              <a:rPr lang="zh-CN" altLang="zh-CN" sz="2400" b="1" dirty="0">
                <a:solidFill>
                  <a:srgbClr val="6C0000"/>
                </a:solidFill>
                <a:latin typeface="华文楷体" panose="02010600040101010101" pitchFamily="2" charset="-122"/>
                <a:ea typeface="华文楷体" panose="02010600040101010101" pitchFamily="2" charset="-122"/>
              </a:rPr>
              <a:t>结构</a:t>
            </a:r>
            <a:r>
              <a:rPr lang="zh-CN" altLang="en-US" sz="2400" b="1" dirty="0">
                <a:solidFill>
                  <a:srgbClr val="6C0000"/>
                </a:solidFill>
                <a:latin typeface="华文楷体" panose="02010600040101010101" pitchFamily="2" charset="-122"/>
                <a:ea typeface="华文楷体" panose="02010600040101010101" pitchFamily="2" charset="-122"/>
              </a:rPr>
              <a:t>（续）</a:t>
            </a:r>
            <a:r>
              <a:rPr lang="zh-CN" altLang="en-US" sz="2000" dirty="0">
                <a:latin typeface="Times New Roman" panose="02020603050405020304" pitchFamily="18" charset="0"/>
              </a:rPr>
              <a:t>微内核所提供的功能，通常都是一些最基本的功能</a:t>
            </a:r>
            <a:endParaRPr lang="en-US" altLang="zh-CN" sz="20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3" name="矩形 2"/>
          <p:cNvSpPr/>
          <p:nvPr/>
        </p:nvSpPr>
        <p:spPr>
          <a:xfrm>
            <a:off x="352080" y="2165280"/>
            <a:ext cx="3520673" cy="3046988"/>
          </a:xfrm>
          <a:prstGeom prst="rect">
            <a:avLst/>
          </a:prstGeom>
        </p:spPr>
        <p:txBody>
          <a:bodyPr wrap="square">
            <a:spAutoFit/>
          </a:bodyPr>
          <a:lstStyle/>
          <a:p>
            <a:r>
              <a:rPr lang="zh-CN" altLang="en-US" sz="24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微内核的功能主要包括：</a:t>
            </a:r>
            <a:endParaRPr lang="en-US" altLang="zh-CN" sz="24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a:p>
            <a:endParaRPr lang="en-US" altLang="zh-CN" sz="24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a:p>
            <a:pPr marL="285750" indent="-285750">
              <a:buFont typeface="Wingdings" panose="05000000000000000000" pitchFamily="2" charset="2"/>
              <a:buChar char="Ø"/>
            </a:pPr>
            <a:r>
              <a:rPr lang="zh-CN" altLang="zh-CN" sz="2400" b="1" dirty="0">
                <a:latin typeface="华文楷体" panose="02010600040101010101" pitchFamily="2" charset="-122"/>
                <a:ea typeface="华文楷体" panose="02010600040101010101" pitchFamily="2" charset="-122"/>
              </a:rPr>
              <a:t>低级存储管理</a:t>
            </a:r>
            <a:endParaRPr lang="en-US" altLang="zh-CN" sz="2400" b="1" dirty="0">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Ø"/>
            </a:pPr>
            <a:endParaRPr lang="en-US" altLang="zh-CN" sz="2400" b="1" dirty="0">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Ø"/>
            </a:pPr>
            <a:r>
              <a:rPr lang="zh-CN" altLang="zh-CN" sz="2400" b="1" dirty="0">
                <a:latin typeface="华文楷体" panose="02010600040101010101" pitchFamily="2" charset="-122"/>
                <a:ea typeface="华文楷体" panose="02010600040101010101" pitchFamily="2" charset="-122"/>
              </a:rPr>
              <a:t>进程间通信（</a:t>
            </a:r>
            <a:r>
              <a:rPr lang="en-US" altLang="zh-CN" sz="2400" b="1" dirty="0">
                <a:latin typeface="华文楷体" panose="02010600040101010101" pitchFamily="2" charset="-122"/>
                <a:ea typeface="华文楷体" panose="02010600040101010101" pitchFamily="2" charset="-122"/>
              </a:rPr>
              <a:t>IPC</a:t>
            </a:r>
            <a:r>
              <a:rPr lang="zh-CN" altLang="zh-CN" sz="2400" b="1" dirty="0">
                <a:latin typeface="华文楷体" panose="02010600040101010101" pitchFamily="2" charset="-122"/>
                <a:ea typeface="华文楷体" panose="02010600040101010101" pitchFamily="2" charset="-122"/>
              </a:rPr>
              <a:t>）</a:t>
            </a:r>
            <a:endParaRPr lang="en-US" altLang="zh-CN" sz="2400" b="1" dirty="0">
              <a:latin typeface="华文楷体" panose="02010600040101010101" pitchFamily="2" charset="-122"/>
              <a:ea typeface="华文楷体" panose="02010600040101010101" pitchFamily="2" charset="-122"/>
            </a:endParaRPr>
          </a:p>
          <a:p>
            <a:endParaRPr lang="en-US" altLang="zh-CN" sz="2400" b="1" dirty="0">
              <a:latin typeface="华文楷体" panose="02010600040101010101" pitchFamily="2" charset="-122"/>
              <a:ea typeface="华文楷体" panose="02010600040101010101" pitchFamily="2" charset="-122"/>
            </a:endParaRPr>
          </a:p>
          <a:p>
            <a:pPr marL="285750" indent="-285750">
              <a:buFont typeface="Wingdings" panose="05000000000000000000" pitchFamily="2" charset="2"/>
              <a:buChar char="Ø"/>
            </a:pPr>
            <a:r>
              <a:rPr lang="en-US" altLang="zh-CN" sz="2400" b="1" dirty="0">
                <a:latin typeface="华文楷体" panose="02010600040101010101" pitchFamily="2" charset="-122"/>
                <a:ea typeface="华文楷体" panose="02010600040101010101" pitchFamily="2" charset="-122"/>
              </a:rPr>
              <a:t>I/O</a:t>
            </a:r>
            <a:r>
              <a:rPr lang="zh-CN" altLang="zh-CN" sz="2400" b="1" dirty="0">
                <a:latin typeface="华文楷体" panose="02010600040101010101" pitchFamily="2" charset="-122"/>
                <a:ea typeface="华文楷体" panose="02010600040101010101" pitchFamily="2" charset="-122"/>
              </a:rPr>
              <a:t>和中断管理。</a:t>
            </a:r>
          </a:p>
          <a:p>
            <a:endParaRPr lang="en-US" altLang="zh-CN" sz="24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269" y="2093980"/>
            <a:ext cx="4766526" cy="3118288"/>
          </a:xfrm>
          <a:prstGeom prst="rect">
            <a:avLst/>
          </a:prstGeom>
        </p:spPr>
      </p:pic>
      <p:sp>
        <p:nvSpPr>
          <p:cNvPr id="6" name="矩形 5"/>
          <p:cNvSpPr/>
          <p:nvPr/>
        </p:nvSpPr>
        <p:spPr>
          <a:xfrm>
            <a:off x="440921" y="136001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971436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5930" y="1152338"/>
            <a:ext cx="3026104"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微内核</a:t>
            </a:r>
            <a:r>
              <a:rPr lang="zh-CN" altLang="zh-CN" sz="2400" b="1" dirty="0">
                <a:solidFill>
                  <a:srgbClr val="6C0000"/>
                </a:solidFill>
                <a:latin typeface="华文楷体" panose="02010600040101010101" pitchFamily="2" charset="-122"/>
                <a:ea typeface="华文楷体" panose="02010600040101010101" pitchFamily="2" charset="-122"/>
              </a:rPr>
              <a:t>结构</a:t>
            </a:r>
            <a:r>
              <a:rPr lang="zh-CN" altLang="en-US" sz="2400" b="1" dirty="0">
                <a:solidFill>
                  <a:srgbClr val="6C0000"/>
                </a:solidFill>
                <a:latin typeface="华文楷体" panose="02010600040101010101" pitchFamily="2" charset="-122"/>
                <a:ea typeface="华文楷体" panose="02010600040101010101" pitchFamily="2" charset="-122"/>
              </a:rPr>
              <a:t>（续）</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3" name="矩形 2"/>
          <p:cNvSpPr/>
          <p:nvPr/>
        </p:nvSpPr>
        <p:spPr>
          <a:xfrm>
            <a:off x="352080" y="1947390"/>
            <a:ext cx="8337396" cy="2554545"/>
          </a:xfrm>
          <a:prstGeom prst="rect">
            <a:avLst/>
          </a:prstGeom>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优点</a:t>
            </a:r>
            <a:r>
              <a:rPr lang="zh-CN" altLang="en-US"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有效地分离了内核与服务、服务与服务，使得它们之间的接口更加清晰，维护的代价大大降低，各部分可以独立地优化和演进，从而保证了操作系统的可靠性。</a:t>
            </a:r>
          </a:p>
          <a:p>
            <a:endPar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缺点：</a:t>
            </a:r>
            <a:endPar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因为需要频繁地在核心态和用户态之间进行切换，操作系统的执行开销偏大</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5" name="矩形 4"/>
          <p:cNvSpPr/>
          <p:nvPr/>
        </p:nvSpPr>
        <p:spPr>
          <a:xfrm>
            <a:off x="625930" y="4667053"/>
            <a:ext cx="7388517" cy="1015663"/>
          </a:xfrm>
          <a:prstGeom prst="rect">
            <a:avLst/>
          </a:prstGeom>
        </p:spPr>
        <p:txBody>
          <a:bodyPr wrap="square">
            <a:spAutoFit/>
          </a:bodyPr>
          <a:lstStyle/>
          <a:p>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微内核设计的思想是为了实现高可靠性，将操作系统划分成小的、良好定义的模块，只有其中一个模块–微内核–运行在内核态上，其余的模块，由于功能相对弱些，则作为普通用户进程运行</a:t>
            </a:r>
            <a:endParaRPr lang="zh-CN" altLang="en-US" sz="2000" b="1" dirty="0">
              <a:solidFill>
                <a:srgbClr val="002C6C"/>
              </a:solidFill>
              <a:latin typeface="华文楷体" panose="02010600040101010101" pitchFamily="2" charset="-122"/>
              <a:ea typeface="华文楷体" panose="02010600040101010101" pitchFamily="2" charset="-122"/>
            </a:endParaRPr>
          </a:p>
        </p:txBody>
      </p:sp>
      <p:sp>
        <p:nvSpPr>
          <p:cNvPr id="6" name="矩形 5"/>
          <p:cNvSpPr/>
          <p:nvPr/>
        </p:nvSpPr>
        <p:spPr>
          <a:xfrm>
            <a:off x="497344" y="127556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31086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0565" y="1321417"/>
            <a:ext cx="3026104" cy="524311"/>
          </a:xfrm>
          <a:prstGeom prst="rect">
            <a:avLst/>
          </a:prstGeom>
        </p:spPr>
        <p:txBody>
          <a:bodyPr wrap="square">
            <a:spAutoFit/>
          </a:bodyPr>
          <a:lstStyle/>
          <a:p>
            <a:pPr algn="just">
              <a:lnSpc>
                <a:spcPct val="125000"/>
              </a:lnSpc>
            </a:pPr>
            <a:r>
              <a:rPr lang="zh-CN" altLang="en-US" sz="2400" b="1" dirty="0">
                <a:solidFill>
                  <a:srgbClr val="6C0000"/>
                </a:solidFill>
                <a:latin typeface="华文楷体" panose="02010600040101010101" pitchFamily="2" charset="-122"/>
                <a:ea typeface="华文楷体" panose="02010600040101010101" pitchFamily="2" charset="-122"/>
              </a:rPr>
              <a:t>模块化</a:t>
            </a:r>
            <a:r>
              <a:rPr lang="zh-CN" altLang="zh-CN" sz="2400" b="1" dirty="0">
                <a:solidFill>
                  <a:srgbClr val="6C0000"/>
                </a:solidFill>
                <a:latin typeface="华文楷体" panose="02010600040101010101" pitchFamily="2" charset="-122"/>
                <a:ea typeface="华文楷体" panose="02010600040101010101" pitchFamily="2" charset="-122"/>
              </a:rPr>
              <a:t>结构</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8" name="Text Placeholder 1"/>
          <p:cNvSpPr>
            <a:spLocks noGrp="1"/>
          </p:cNvSpPr>
          <p:nvPr>
            <p:ph type="body" sz="quarter" idx="12"/>
          </p:nvPr>
        </p:nvSpPr>
        <p:spPr>
          <a:xfrm>
            <a:off x="625930" y="373767"/>
            <a:ext cx="5701478"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2.3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操作系统结构</a:t>
            </a:r>
          </a:p>
        </p:txBody>
      </p:sp>
      <p:sp>
        <p:nvSpPr>
          <p:cNvPr id="3" name="矩形 2"/>
          <p:cNvSpPr/>
          <p:nvPr/>
        </p:nvSpPr>
        <p:spPr>
          <a:xfrm>
            <a:off x="231056" y="2174056"/>
            <a:ext cx="4932614" cy="1015663"/>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rPr>
              <a:t>模块化结构是指利用面向对象编程技术来生成模块化的内核。其全称为动态可加载模块化结构。</a:t>
            </a:r>
            <a:r>
              <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62" y="1079370"/>
            <a:ext cx="4150276" cy="2854887"/>
          </a:xfrm>
          <a:prstGeom prst="rect">
            <a:avLst/>
          </a:prstGeom>
        </p:spPr>
      </p:pic>
      <p:sp>
        <p:nvSpPr>
          <p:cNvPr id="6" name="矩形 5"/>
          <p:cNvSpPr/>
          <p:nvPr/>
        </p:nvSpPr>
        <p:spPr>
          <a:xfrm>
            <a:off x="192312" y="3636254"/>
            <a:ext cx="7553194" cy="2785378"/>
          </a:xfrm>
          <a:prstGeom prst="rect">
            <a:avLst/>
          </a:prstGeom>
        </p:spPr>
        <p:txBody>
          <a:bodyPr wrap="square">
            <a:spAutoFit/>
          </a:bodyPr>
          <a:lstStyle/>
          <a:p>
            <a:pPr indent="266700">
              <a:lnSpc>
                <a:spcPct val="125000"/>
              </a:lnSpc>
              <a:spcAft>
                <a:spcPts val="0"/>
              </a:spcAft>
            </a:pPr>
            <a:r>
              <a:rPr lang="zh-CN" altLang="zh-CN" sz="2000"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优点：</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）将内核映象的尺寸保持在最小，并具有最大的灵活性；</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）便于检验新的内核代码，而不需重新编译内核并重新引导。</a:t>
            </a:r>
            <a:endPar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r>
              <a:rPr lang="zh-CN" altLang="en-US" sz="2000"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缺点：</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差的内核模块会导致系统崩溃</a:t>
            </a: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p>
          <a:p>
            <a:pPr indent="266700">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内核必须维护</a:t>
            </a: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符号表</a:t>
            </a:r>
          </a:p>
          <a:p>
            <a:pPr indent="266700">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3</a:t>
            </a:r>
            <a:r>
              <a:rPr lang="zh-CN" altLang="en-US"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内核要维护模块之间的依赖性</a:t>
            </a:r>
            <a:r>
              <a:rPr lang="en-US" altLang="zh-CN" sz="2000"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321979" y="148351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245211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3">
            <a:extLst>
              <a:ext uri="{FF2B5EF4-FFF2-40B4-BE49-F238E27FC236}">
                <a16:creationId xmlns:a16="http://schemas.microsoft.com/office/drawing/2014/main" id="{14A5390A-9B1E-45AA-83E1-C6B7B2DA24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3ED490F1-6B3D-4A01-B3AC-5D2D7B31CFA4}" type="slidenum">
              <a:rPr kumimoji="0" lang="zh-CN" altLang="en-US" sz="1400"/>
              <a:pPr eaLnBrk="1" hangingPunct="1"/>
              <a:t>24</a:t>
            </a:fld>
            <a:endParaRPr kumimoji="0" lang="en-US" altLang="zh-CN" sz="1400"/>
          </a:p>
        </p:txBody>
      </p:sp>
      <p:sp>
        <p:nvSpPr>
          <p:cNvPr id="6148" name="Text Box 2">
            <a:extLst>
              <a:ext uri="{FF2B5EF4-FFF2-40B4-BE49-F238E27FC236}">
                <a16:creationId xmlns:a16="http://schemas.microsoft.com/office/drawing/2014/main" id="{D04A1E8D-7731-4684-A6C0-1F6B00DF7FD8}"/>
              </a:ext>
            </a:extLst>
          </p:cNvPr>
          <p:cNvSpPr txBox="1">
            <a:spLocks noChangeArrowheads="1"/>
          </p:cNvSpPr>
          <p:nvPr/>
        </p:nvSpPr>
        <p:spPr bwMode="auto">
          <a:xfrm>
            <a:off x="2819400" y="5791200"/>
            <a:ext cx="346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a:latin typeface="Times New Roman" panose="02020603050405020304" pitchFamily="18" charset="0"/>
              </a:rPr>
              <a:t>图 </a:t>
            </a:r>
            <a:r>
              <a:rPr lang="en-US" altLang="zh-CN">
                <a:latin typeface="Times New Roman" panose="02020603050405020304" pitchFamily="18" charset="0"/>
              </a:rPr>
              <a:t> </a:t>
            </a:r>
            <a:r>
              <a:rPr lang="zh-CN" altLang="en-US">
                <a:latin typeface="Times New Roman" panose="02020603050405020304" pitchFamily="18" charset="0"/>
              </a:rPr>
              <a:t>模块化操作系统结构 </a:t>
            </a:r>
          </a:p>
        </p:txBody>
      </p:sp>
      <p:graphicFrame>
        <p:nvGraphicFramePr>
          <p:cNvPr id="6146" name="Object 3">
            <a:extLst>
              <a:ext uri="{FF2B5EF4-FFF2-40B4-BE49-F238E27FC236}">
                <a16:creationId xmlns:a16="http://schemas.microsoft.com/office/drawing/2014/main" id="{0BC7D306-B616-4A9D-A9AA-FDCF08A78DE9}"/>
              </a:ext>
            </a:extLst>
          </p:cNvPr>
          <p:cNvGraphicFramePr>
            <a:graphicFrameLocks noChangeAspect="1"/>
          </p:cNvGraphicFramePr>
          <p:nvPr/>
        </p:nvGraphicFramePr>
        <p:xfrm>
          <a:off x="0" y="1371600"/>
          <a:ext cx="9144000" cy="3359150"/>
        </p:xfrm>
        <a:graphic>
          <a:graphicData uri="http://schemas.openxmlformats.org/presentationml/2006/ole">
            <mc:AlternateContent xmlns:mc="http://schemas.openxmlformats.org/markup-compatibility/2006">
              <mc:Choice xmlns:v="urn:schemas-microsoft-com:vml" Requires="v">
                <p:oleObj spid="_x0000_s4099" name="VISIO" r:id="rId3" imgW="4097160" imgH="1505160" progId="Visio.Drawing.4">
                  <p:embed/>
                </p:oleObj>
              </mc:Choice>
              <mc:Fallback>
                <p:oleObj name="VISIO" r:id="rId3" imgW="4097160" imgH="1505160" progId="Visio.Drawing.4">
                  <p:embed/>
                  <p:pic>
                    <p:nvPicPr>
                      <p:cNvPr id="6146" name="Object 3">
                        <a:extLst>
                          <a:ext uri="{FF2B5EF4-FFF2-40B4-BE49-F238E27FC236}">
                            <a16:creationId xmlns:a16="http://schemas.microsoft.com/office/drawing/2014/main" id="{0BC7D306-B616-4A9D-A9AA-FDCF08A78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914400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2740418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a:extLst>
              <a:ext uri="{FF2B5EF4-FFF2-40B4-BE49-F238E27FC236}">
                <a16:creationId xmlns:a16="http://schemas.microsoft.com/office/drawing/2014/main" id="{0B2F07D7-B7E4-4414-848C-1C46556615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C7E2FD82-3516-4C07-99F9-8483C81FD12A}" type="slidenum">
              <a:rPr kumimoji="0" lang="zh-CN" altLang="en-US" sz="1400"/>
              <a:pPr eaLnBrk="1" hangingPunct="1"/>
              <a:t>25</a:t>
            </a:fld>
            <a:endParaRPr kumimoji="0" lang="en-US" altLang="zh-CN" sz="1400"/>
          </a:p>
        </p:txBody>
      </p:sp>
      <p:sp>
        <p:nvSpPr>
          <p:cNvPr id="74755" name="Text Box 2">
            <a:extLst>
              <a:ext uri="{FF2B5EF4-FFF2-40B4-BE49-F238E27FC236}">
                <a16:creationId xmlns:a16="http://schemas.microsoft.com/office/drawing/2014/main" id="{5DD68E19-7CA1-42F6-9117-2FDF628E014D}"/>
              </a:ext>
            </a:extLst>
          </p:cNvPr>
          <p:cNvSpPr txBox="1">
            <a:spLocks noChangeArrowheads="1"/>
          </p:cNvSpPr>
          <p:nvPr/>
        </p:nvSpPr>
        <p:spPr bwMode="auto">
          <a:xfrm>
            <a:off x="1116013" y="404813"/>
            <a:ext cx="7239000"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60000"/>
              </a:lnSpc>
              <a:spcBef>
                <a:spcPct val="50000"/>
              </a:spcBef>
            </a:pPr>
            <a:r>
              <a:rPr lang="en-US" altLang="zh-CN">
                <a:latin typeface="Times New Roman" panose="02020603050405020304" pitchFamily="18" charset="0"/>
              </a:rPr>
              <a:t> </a:t>
            </a:r>
            <a:r>
              <a:rPr lang="zh-CN" altLang="en-US">
                <a:latin typeface="Times New Roman" panose="02020603050405020304" pitchFamily="18" charset="0"/>
              </a:rPr>
              <a:t>模块化</a:t>
            </a:r>
            <a:r>
              <a:rPr lang="en-US" altLang="zh-CN">
                <a:latin typeface="Times New Roman" panose="02020603050405020304" pitchFamily="18" charset="0"/>
              </a:rPr>
              <a:t>OS</a:t>
            </a:r>
            <a:r>
              <a:rPr lang="zh-CN" altLang="en-US">
                <a:latin typeface="Times New Roman" panose="02020603050405020304" pitchFamily="18" charset="0"/>
              </a:rPr>
              <a:t>的优点</a:t>
            </a:r>
          </a:p>
          <a:p>
            <a:pPr eaLnBrk="1" hangingPunct="1">
              <a:lnSpc>
                <a:spcPct val="160000"/>
              </a:lnSpc>
              <a:spcBef>
                <a:spcPct val="50000"/>
              </a:spcBef>
              <a:buFontTx/>
              <a:buAutoNum type="arabicParenBoth"/>
            </a:pPr>
            <a:r>
              <a:rPr lang="zh-CN" altLang="en-US">
                <a:latin typeface="Times New Roman" panose="02020603050405020304" pitchFamily="18" charset="0"/>
              </a:rPr>
              <a:t>提高了</a:t>
            </a:r>
            <a:r>
              <a:rPr lang="en-US" altLang="zh-CN">
                <a:latin typeface="Times New Roman" panose="02020603050405020304" pitchFamily="18" charset="0"/>
              </a:rPr>
              <a:t>OS</a:t>
            </a:r>
            <a:r>
              <a:rPr lang="zh-CN" altLang="en-US">
                <a:latin typeface="Times New Roman" panose="02020603050405020304" pitchFamily="18" charset="0"/>
              </a:rPr>
              <a:t>设计的正确性、 可理解性和可维护性。 </a:t>
            </a:r>
          </a:p>
          <a:p>
            <a:pPr eaLnBrk="1" hangingPunct="1">
              <a:lnSpc>
                <a:spcPct val="160000"/>
              </a:lnSpc>
              <a:spcBef>
                <a:spcPct val="50000"/>
              </a:spcBef>
            </a:pPr>
            <a:r>
              <a:rPr lang="en-US" altLang="zh-CN">
                <a:latin typeface="Times New Roman" panose="02020603050405020304" pitchFamily="18" charset="0"/>
              </a:rPr>
              <a:t>(2) </a:t>
            </a:r>
            <a:r>
              <a:rPr lang="zh-CN" altLang="en-US">
                <a:latin typeface="Times New Roman" panose="02020603050405020304" pitchFamily="18" charset="0"/>
              </a:rPr>
              <a:t>增强了</a:t>
            </a:r>
            <a:r>
              <a:rPr lang="en-US" altLang="zh-CN">
                <a:latin typeface="Times New Roman" panose="02020603050405020304" pitchFamily="18" charset="0"/>
              </a:rPr>
              <a:t>OS</a:t>
            </a:r>
            <a:r>
              <a:rPr lang="zh-CN" altLang="en-US">
                <a:latin typeface="Times New Roman" panose="02020603050405020304" pitchFamily="18" charset="0"/>
              </a:rPr>
              <a:t>的可适应性。 </a:t>
            </a:r>
          </a:p>
          <a:p>
            <a:pPr eaLnBrk="1" hangingPunct="1">
              <a:lnSpc>
                <a:spcPct val="160000"/>
              </a:lnSpc>
              <a:spcBef>
                <a:spcPct val="50000"/>
              </a:spcBef>
            </a:pPr>
            <a:r>
              <a:rPr lang="en-US" altLang="zh-CN">
                <a:latin typeface="Times New Roman" panose="02020603050405020304" pitchFamily="18" charset="0"/>
              </a:rPr>
              <a:t>(3) </a:t>
            </a:r>
            <a:r>
              <a:rPr lang="zh-CN" altLang="en-US">
                <a:latin typeface="Times New Roman" panose="02020603050405020304" pitchFamily="18" charset="0"/>
              </a:rPr>
              <a:t>加速了</a:t>
            </a:r>
            <a:r>
              <a:rPr lang="en-US" altLang="zh-CN">
                <a:latin typeface="Times New Roman" panose="02020603050405020304" pitchFamily="18" charset="0"/>
              </a:rPr>
              <a:t>OS</a:t>
            </a:r>
            <a:r>
              <a:rPr lang="zh-CN" altLang="en-US">
                <a:latin typeface="Times New Roman" panose="02020603050405020304" pitchFamily="18" charset="0"/>
              </a:rPr>
              <a:t>的开发过程。 </a:t>
            </a:r>
          </a:p>
        </p:txBody>
      </p:sp>
      <p:sp>
        <p:nvSpPr>
          <p:cNvPr id="74756" name="Text Box 3">
            <a:extLst>
              <a:ext uri="{FF2B5EF4-FFF2-40B4-BE49-F238E27FC236}">
                <a16:creationId xmlns:a16="http://schemas.microsoft.com/office/drawing/2014/main" id="{6846E187-FA78-4B39-888D-48B213D94463}"/>
              </a:ext>
            </a:extLst>
          </p:cNvPr>
          <p:cNvSpPr txBox="1">
            <a:spLocks noChangeArrowheads="1"/>
          </p:cNvSpPr>
          <p:nvPr/>
        </p:nvSpPr>
        <p:spPr bwMode="auto">
          <a:xfrm>
            <a:off x="684213" y="3357563"/>
            <a:ext cx="7924800"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lnSpc>
                <a:spcPct val="135000"/>
              </a:lnSpc>
              <a:spcBef>
                <a:spcPct val="50000"/>
              </a:spcBef>
            </a:pPr>
            <a:r>
              <a:rPr lang="zh-CN" altLang="en-US" sz="2000">
                <a:latin typeface="Times New Roman" panose="02020603050405020304" pitchFamily="18" charset="0"/>
              </a:rPr>
              <a:t>       模块化设计的缺点。</a:t>
            </a:r>
          </a:p>
          <a:p>
            <a:pPr algn="just" eaLnBrk="1" hangingPunct="1">
              <a:lnSpc>
                <a:spcPct val="135000"/>
              </a:lnSpc>
              <a:spcBef>
                <a:spcPct val="50000"/>
              </a:spcBef>
            </a:pPr>
            <a:r>
              <a:rPr lang="en-US" altLang="zh-CN" sz="2000">
                <a:latin typeface="Times New Roman" panose="02020603050405020304" pitchFamily="18" charset="0"/>
              </a:rPr>
              <a:t>(1)</a:t>
            </a:r>
            <a:r>
              <a:rPr lang="zh-CN" altLang="en-US" sz="2000">
                <a:latin typeface="Times New Roman" panose="02020603050405020304" pitchFamily="18" charset="0"/>
              </a:rPr>
              <a:t>在开始设计</a:t>
            </a:r>
            <a:r>
              <a:rPr lang="en-US" altLang="zh-CN" sz="2000">
                <a:latin typeface="Times New Roman" panose="02020603050405020304" pitchFamily="18" charset="0"/>
              </a:rPr>
              <a:t>OS</a:t>
            </a:r>
            <a:r>
              <a:rPr lang="zh-CN" altLang="en-US" sz="2000">
                <a:latin typeface="Times New Roman" panose="02020603050405020304" pitchFamily="18" charset="0"/>
              </a:rPr>
              <a:t>时，对模块的划分及对接口的规定不精确，甚至可能存在错误，因而很难保证按此规定所设计出的模块会完全正确，可能导致模块装配成</a:t>
            </a:r>
            <a:r>
              <a:rPr lang="en-US" altLang="zh-CN" sz="2000">
                <a:latin typeface="Times New Roman" panose="02020603050405020304" pitchFamily="18" charset="0"/>
              </a:rPr>
              <a:t>OS</a:t>
            </a:r>
            <a:r>
              <a:rPr lang="zh-CN" altLang="en-US" sz="2000">
                <a:latin typeface="Times New Roman" panose="02020603050405020304" pitchFamily="18" charset="0"/>
              </a:rPr>
              <a:t>时发生困难</a:t>
            </a:r>
          </a:p>
          <a:p>
            <a:pPr algn="just" eaLnBrk="1" hangingPunct="1">
              <a:lnSpc>
                <a:spcPct val="135000"/>
              </a:lnSpc>
              <a:spcBef>
                <a:spcPct val="50000"/>
              </a:spcBef>
            </a:pPr>
            <a:r>
              <a:rPr lang="en-US" altLang="zh-CN" sz="2000">
                <a:latin typeface="Times New Roman" panose="02020603050405020304" pitchFamily="18" charset="0"/>
              </a:rPr>
              <a:t>(2)</a:t>
            </a:r>
            <a:r>
              <a:rPr lang="zh-CN" altLang="en-US" sz="2000">
                <a:latin typeface="Times New Roman" panose="02020603050405020304" pitchFamily="18" charset="0"/>
              </a:rPr>
              <a:t>从功能观点来划分模块时，未能将共享资源和独占资源加以区别； 由于管理上的差异，又会使模块间存在着复杂的依赖关系使</a:t>
            </a:r>
            <a:r>
              <a:rPr lang="en-US" altLang="zh-CN" sz="2000">
                <a:latin typeface="Times New Roman" panose="02020603050405020304" pitchFamily="18" charset="0"/>
              </a:rPr>
              <a:t>OS</a:t>
            </a:r>
            <a:r>
              <a:rPr lang="zh-CN" altLang="en-US" sz="2000">
                <a:latin typeface="Times New Roman" panose="02020603050405020304" pitchFamily="18" charset="0"/>
              </a:rPr>
              <a:t>结构变得不清晰。 </a:t>
            </a:r>
          </a:p>
        </p:txBody>
      </p:sp>
    </p:spTree>
    <p:extLst>
      <p:ext uri="{BB962C8B-B14F-4D97-AF65-F5344CB8AC3E}">
        <p14:creationId xmlns:p14="http://schemas.microsoft.com/office/powerpoint/2010/main" val="336435878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p:cNvSpPr>
            <a:spLocks noGrp="1"/>
          </p:cNvSpPr>
          <p:nvPr>
            <p:ph type="body" sz="quarter" idx="12"/>
          </p:nvPr>
        </p:nvSpPr>
        <p:spPr>
          <a:xfrm>
            <a:off x="625930" y="373767"/>
            <a:ext cx="2117270"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2.4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虚拟机</a:t>
            </a:r>
          </a:p>
        </p:txBody>
      </p:sp>
      <p:sp>
        <p:nvSpPr>
          <p:cNvPr id="3" name="矩形 2"/>
          <p:cNvSpPr/>
          <p:nvPr/>
        </p:nvSpPr>
        <p:spPr>
          <a:xfrm>
            <a:off x="276893" y="1331476"/>
            <a:ext cx="7925813" cy="707886"/>
          </a:xfrm>
          <a:prstGeom prst="rect">
            <a:avLst/>
          </a:prstGeom>
        </p:spPr>
        <p:txBody>
          <a:bodyPr wrap="square">
            <a:spAutoFit/>
          </a:bodyPr>
          <a:lstStyle/>
          <a:p>
            <a:r>
              <a:rPr lang="zh-CN" altLang="zh-CN" sz="2000" b="1" dirty="0">
                <a:solidFill>
                  <a:srgbClr val="C00000"/>
                </a:solidFill>
                <a:latin typeface="华文楷体" panose="02010600040101010101" pitchFamily="2" charset="-122"/>
                <a:ea typeface="华文楷体" panose="02010600040101010101" pitchFamily="2" charset="-122"/>
              </a:rPr>
              <a:t>虚拟机（</a:t>
            </a:r>
            <a:r>
              <a:rPr lang="en-US" altLang="zh-CN" sz="2000" b="1" dirty="0">
                <a:solidFill>
                  <a:srgbClr val="C00000"/>
                </a:solidFill>
                <a:latin typeface="华文楷体" panose="02010600040101010101" pitchFamily="2" charset="-122"/>
                <a:ea typeface="华文楷体" panose="02010600040101010101" pitchFamily="2" charset="-122"/>
              </a:rPr>
              <a:t>Virtual Machine</a:t>
            </a:r>
            <a:r>
              <a:rPr lang="zh-CN" altLang="zh-CN" sz="2000" b="1" dirty="0">
                <a:solidFill>
                  <a:srgbClr val="C00000"/>
                </a:solidFill>
                <a:latin typeface="华文楷体" panose="02010600040101010101" pitchFamily="2" charset="-122"/>
                <a:ea typeface="华文楷体" panose="02010600040101010101" pitchFamily="2" charset="-122"/>
              </a:rPr>
              <a:t>）</a:t>
            </a:r>
            <a:r>
              <a:rPr lang="zh-CN" altLang="zh-CN" sz="2000" b="1" dirty="0">
                <a:latin typeface="华文楷体" panose="02010600040101010101" pitchFamily="2" charset="-122"/>
                <a:ea typeface="华文楷体" panose="02010600040101010101" pitchFamily="2" charset="-122"/>
              </a:rPr>
              <a:t>指通过</a:t>
            </a:r>
            <a:r>
              <a:rPr lang="en-US" altLang="zh-CN" sz="2000" b="1" dirty="0">
                <a:latin typeface="华文楷体" panose="02010600040101010101" pitchFamily="2" charset="-122"/>
                <a:ea typeface="华文楷体" panose="02010600040101010101" pitchFamily="2" charset="-122"/>
              </a:rPr>
              <a:t>软件</a:t>
            </a:r>
            <a:r>
              <a:rPr lang="zh-CN" altLang="zh-CN" sz="2000" b="1" dirty="0">
                <a:latin typeface="华文楷体" panose="02010600040101010101" pitchFamily="2" charset="-122"/>
                <a:ea typeface="华文楷体" panose="02010600040101010101" pitchFamily="2" charset="-122"/>
              </a:rPr>
              <a:t>模拟的具有完整</a:t>
            </a:r>
            <a:r>
              <a:rPr lang="en-US" altLang="zh-CN" sz="2000" b="1" dirty="0">
                <a:latin typeface="华文楷体" panose="02010600040101010101" pitchFamily="2" charset="-122"/>
                <a:ea typeface="华文楷体" panose="02010600040101010101" pitchFamily="2" charset="-122"/>
              </a:rPr>
              <a:t>硬件</a:t>
            </a:r>
            <a:r>
              <a:rPr lang="zh-CN" altLang="zh-CN" sz="2000" b="1" dirty="0">
                <a:latin typeface="华文楷体" panose="02010600040101010101" pitchFamily="2" charset="-122"/>
                <a:ea typeface="华文楷体" panose="02010600040101010101" pitchFamily="2" charset="-122"/>
              </a:rPr>
              <a:t>系统功能的、运行在一个完全</a:t>
            </a:r>
            <a:r>
              <a:rPr lang="en-US" altLang="zh-CN" sz="2000" b="1" dirty="0">
                <a:latin typeface="华文楷体" panose="02010600040101010101" pitchFamily="2" charset="-122"/>
                <a:ea typeface="华文楷体" panose="02010600040101010101" pitchFamily="2" charset="-122"/>
              </a:rPr>
              <a:t>隔离</a:t>
            </a:r>
            <a:r>
              <a:rPr lang="zh-CN" altLang="zh-CN" sz="2000" b="1" dirty="0">
                <a:latin typeface="华文楷体" panose="02010600040101010101" pitchFamily="2" charset="-122"/>
                <a:ea typeface="华文楷体" panose="02010600040101010101" pitchFamily="2" charset="-122"/>
              </a:rPr>
              <a:t>环境中的完整</a:t>
            </a:r>
            <a:r>
              <a:rPr lang="en-US" altLang="zh-CN" sz="2000" b="1" dirty="0">
                <a:latin typeface="华文楷体" panose="02010600040101010101" pitchFamily="2" charset="-122"/>
                <a:ea typeface="华文楷体" panose="02010600040101010101" pitchFamily="2" charset="-122"/>
              </a:rPr>
              <a:t>计算机系统</a:t>
            </a:r>
            <a:r>
              <a:rPr lang="zh-CN" altLang="en-US" sz="2000" b="1" dirty="0">
                <a:latin typeface="华文楷体" panose="02010600040101010101" pitchFamily="2" charset="-122"/>
                <a:ea typeface="华文楷体" panose="02010600040101010101" pitchFamily="2" charset="-122"/>
              </a:rPr>
              <a:t>。</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410" y="2162788"/>
            <a:ext cx="6865253" cy="3672111"/>
          </a:xfrm>
          <a:prstGeom prst="rect">
            <a:avLst/>
          </a:prstGeom>
        </p:spPr>
      </p:pic>
      <p:sp>
        <p:nvSpPr>
          <p:cNvPr id="7" name="椭圆 6"/>
          <p:cNvSpPr/>
          <p:nvPr/>
        </p:nvSpPr>
        <p:spPr>
          <a:xfrm>
            <a:off x="1890775" y="3711090"/>
            <a:ext cx="1506070" cy="4840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505667" y="3604397"/>
            <a:ext cx="1506070" cy="4840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951908" y="1969493"/>
            <a:ext cx="5179853" cy="461665"/>
          </a:xfrm>
          <a:prstGeom prst="rect">
            <a:avLst/>
          </a:prstGeom>
          <a:solidFill>
            <a:schemeClr val="accent1">
              <a:lumMod val="20000"/>
              <a:lumOff val="80000"/>
            </a:schemeClr>
          </a:solidFill>
          <a:ln>
            <a:solidFill>
              <a:srgbClr val="0070C0"/>
            </a:solidFill>
          </a:ln>
        </p:spPr>
        <p:txBody>
          <a:bodyPr wrap="square" rtlCol="0">
            <a:spAutoFit/>
          </a:bodyPr>
          <a:lstStyle/>
          <a:p>
            <a:r>
              <a:rPr lang="zh-CN" altLang="en-US" sz="2400" b="1" dirty="0">
                <a:solidFill>
                  <a:srgbClr val="002C6C"/>
                </a:solidFill>
                <a:latin typeface="华文楷体" panose="02010600040101010101" pitchFamily="2" charset="-122"/>
                <a:ea typeface="华文楷体" panose="02010600040101010101" pitchFamily="2" charset="-122"/>
              </a:rPr>
              <a:t>虚拟机监视器，</a:t>
            </a:r>
            <a:r>
              <a:rPr lang="zh-CN" altLang="zh-CN" sz="2400" b="1" dirty="0">
                <a:solidFill>
                  <a:srgbClr val="002C6C"/>
                </a:solidFill>
                <a:latin typeface="华文楷体" panose="02010600040101010101" pitchFamily="2" charset="-122"/>
                <a:ea typeface="华文楷体" panose="02010600040101010101" pitchFamily="2" charset="-122"/>
              </a:rPr>
              <a:t>虚拟化技术的核心</a:t>
            </a:r>
            <a:endParaRPr lang="zh-CN" altLang="en-US" sz="2400" b="1" dirty="0">
              <a:solidFill>
                <a:srgbClr val="002C6C"/>
              </a:solidFill>
              <a:latin typeface="华文楷体" panose="02010600040101010101" pitchFamily="2" charset="-122"/>
              <a:ea typeface="华文楷体" panose="02010600040101010101" pitchFamily="2" charset="-122"/>
            </a:endParaRPr>
          </a:p>
        </p:txBody>
      </p:sp>
      <p:cxnSp>
        <p:nvCxnSpPr>
          <p:cNvPr id="12" name="直接箭头连接符 11"/>
          <p:cNvCxnSpPr/>
          <p:nvPr/>
        </p:nvCxnSpPr>
        <p:spPr>
          <a:xfrm flipH="1">
            <a:off x="2958355" y="2461936"/>
            <a:ext cx="962664" cy="1249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109882" y="2461936"/>
            <a:ext cx="1089930" cy="11424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83365" y="5892637"/>
            <a:ext cx="4352474" cy="400110"/>
          </a:xfrm>
          <a:prstGeom prst="rect">
            <a:avLst/>
          </a:prstGeom>
          <a:noFill/>
        </p:spPr>
        <p:txBody>
          <a:bodyPr wrap="none" rtlCol="0">
            <a:spAutoFit/>
          </a:bodyPr>
          <a:lstStyle/>
          <a:p>
            <a:r>
              <a:rPr lang="zh-CN" altLang="en-US" sz="2000" b="1" dirty="0">
                <a:solidFill>
                  <a:srgbClr val="C00000"/>
                </a:solidFill>
                <a:latin typeface="华文楷体" panose="02010600040101010101" pitchFamily="2" charset="-122"/>
                <a:ea typeface="华文楷体" panose="02010600040101010101" pitchFamily="2" charset="-122"/>
              </a:rPr>
              <a:t>两种虚拟机的对比可参考教材表格</a:t>
            </a:r>
            <a:r>
              <a:rPr lang="en-US" altLang="zh-CN" sz="2000" b="1" dirty="0">
                <a:solidFill>
                  <a:srgbClr val="C00000"/>
                </a:solidFill>
                <a:latin typeface="华文楷体" panose="02010600040101010101" pitchFamily="2" charset="-122"/>
                <a:ea typeface="华文楷体" panose="02010600040101010101" pitchFamily="2" charset="-122"/>
              </a:rPr>
              <a:t>2-1</a:t>
            </a:r>
            <a:endParaRPr lang="zh-CN" altLang="en-US" sz="2000" b="1" dirty="0">
              <a:solidFill>
                <a:srgbClr val="C0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8374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p:cNvSpPr>
            <a:spLocks noGrp="1"/>
          </p:cNvSpPr>
          <p:nvPr>
            <p:ph type="body" sz="quarter" idx="12"/>
          </p:nvPr>
        </p:nvSpPr>
        <p:spPr>
          <a:xfrm>
            <a:off x="625930" y="373767"/>
            <a:ext cx="2117270" cy="507831"/>
          </a:xfrm>
        </p:spPr>
        <p:txBody>
          <a:bodyPr>
            <a:normAutofit/>
          </a:bodyPr>
          <a:lstStyle/>
          <a:p>
            <a:r>
              <a:rPr lang="en-US" altLang="zh-CN" sz="2400" spc="38" dirty="0">
                <a:latin typeface="华文楷体" panose="02010600040101010101" pitchFamily="2" charset="-122"/>
                <a:ea typeface="华文楷体" panose="02010600040101010101" pitchFamily="2" charset="-122"/>
                <a:cs typeface="Arial" panose="020B0604020202020204" pitchFamily="34" charset="0"/>
              </a:rPr>
              <a:t>2.4  </a:t>
            </a:r>
            <a:r>
              <a:rPr lang="zh-CN" altLang="en-US" sz="2400" spc="38" dirty="0">
                <a:latin typeface="华文楷体" panose="02010600040101010101" pitchFamily="2" charset="-122"/>
                <a:ea typeface="华文楷体" panose="02010600040101010101" pitchFamily="2" charset="-122"/>
                <a:cs typeface="Arial" panose="020B0604020202020204" pitchFamily="34" charset="0"/>
              </a:rPr>
              <a:t>虚拟机</a:t>
            </a:r>
          </a:p>
        </p:txBody>
      </p:sp>
      <p:sp>
        <p:nvSpPr>
          <p:cNvPr id="3" name="矩形 2"/>
          <p:cNvSpPr/>
          <p:nvPr/>
        </p:nvSpPr>
        <p:spPr>
          <a:xfrm>
            <a:off x="625930" y="1062182"/>
            <a:ext cx="7925813" cy="400110"/>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rPr>
              <a:t>虚拟机</a:t>
            </a:r>
            <a:r>
              <a:rPr lang="zh-CN" altLang="en-US" sz="2000" b="1" dirty="0">
                <a:latin typeface="华文楷体" panose="02010600040101010101" pitchFamily="2" charset="-122"/>
                <a:ea typeface="华文楷体" panose="02010600040101010101" pitchFamily="2" charset="-122"/>
              </a:rPr>
              <a:t>的主要实例</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p:txBody>
      </p:sp>
      <p:sp>
        <p:nvSpPr>
          <p:cNvPr id="2" name="矩形 1"/>
          <p:cNvSpPr/>
          <p:nvPr/>
        </p:nvSpPr>
        <p:spPr>
          <a:xfrm>
            <a:off x="276893" y="1462292"/>
            <a:ext cx="8229304" cy="1169551"/>
          </a:xfrm>
          <a:prstGeom prst="rect">
            <a:avLst/>
          </a:prstGeom>
        </p:spPr>
        <p:txBody>
          <a:bodyPr wrap="none">
            <a:spAutoFit/>
          </a:bodyPr>
          <a:lstStyle/>
          <a:p>
            <a:pPr marL="571500" indent="-342900">
              <a:lnSpc>
                <a:spcPct val="125000"/>
              </a:lnSpc>
              <a:spcAft>
                <a:spcPts val="0"/>
              </a:spcAft>
              <a:buFont typeface="Wingdings" panose="05000000000000000000" pitchFamily="2" charset="2"/>
              <a:buChar char="u"/>
            </a:pP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VMware workstation</a:t>
            </a:r>
          </a:p>
          <a:p>
            <a:pPr marL="228600">
              <a:lnSpc>
                <a:spcPct val="125000"/>
              </a:lnSpc>
              <a:spcAft>
                <a:spcPts val="0"/>
              </a:spcAft>
            </a:pPr>
            <a:r>
              <a:rPr lang="en-US" altLang="zh-CN" b="1" dirty="0">
                <a:latin typeface="华文楷体" panose="02010600040101010101" pitchFamily="2" charset="-122"/>
                <a:ea typeface="华文楷体" panose="02010600040101010101" pitchFamily="2" charset="-122"/>
              </a:rPr>
              <a:t>VMware Workstation </a:t>
            </a:r>
            <a:r>
              <a:rPr lang="zh-CN" altLang="zh-CN" b="1" dirty="0">
                <a:latin typeface="华文楷体" panose="02010600040101010101" pitchFamily="2" charset="-122"/>
                <a:ea typeface="华文楷体" panose="02010600040101010101" pitchFamily="2" charset="-122"/>
              </a:rPr>
              <a:t>是一款功能强大的桌面</a:t>
            </a:r>
            <a:r>
              <a:rPr lang="en-US" altLang="zh-CN" b="1" dirty="0">
                <a:latin typeface="华文楷体" panose="02010600040101010101" pitchFamily="2" charset="-122"/>
                <a:ea typeface="华文楷体" panose="02010600040101010101" pitchFamily="2" charset="-122"/>
              </a:rPr>
              <a:t>虚拟计算机</a:t>
            </a:r>
            <a:r>
              <a:rPr lang="zh-CN" altLang="zh-CN" b="1" dirty="0">
                <a:latin typeface="华文楷体" panose="02010600040101010101" pitchFamily="2" charset="-122"/>
                <a:ea typeface="华文楷体" panose="02010600040101010101" pitchFamily="2" charset="-122"/>
              </a:rPr>
              <a:t>软件，使用户可在单一</a:t>
            </a:r>
            <a:endParaRPr lang="en-US" altLang="zh-CN" b="1" dirty="0">
              <a:latin typeface="华文楷体" panose="02010600040101010101" pitchFamily="2" charset="-122"/>
              <a:ea typeface="华文楷体" panose="02010600040101010101" pitchFamily="2" charset="-122"/>
            </a:endParaRPr>
          </a:p>
          <a:p>
            <a:pPr marL="228600">
              <a:lnSpc>
                <a:spcPct val="125000"/>
              </a:lnSpc>
              <a:spcAft>
                <a:spcPts val="0"/>
              </a:spcAft>
            </a:pPr>
            <a:r>
              <a:rPr lang="zh-CN" altLang="zh-CN" b="1" dirty="0">
                <a:latin typeface="华文楷体" panose="02010600040101010101" pitchFamily="2" charset="-122"/>
                <a:ea typeface="华文楷体" panose="02010600040101010101" pitchFamily="2" charset="-122"/>
              </a:rPr>
              <a:t>的桌面上同时运行不同的操作系统，进行开发、测试、部署新的应用程序</a:t>
            </a:r>
            <a:r>
              <a:rPr lang="zh-CN" altLang="en-US" b="1" dirty="0">
                <a:latin typeface="华文楷体" panose="02010600040101010101" pitchFamily="2" charset="-122"/>
                <a:ea typeface="华文楷体" panose="0201060004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4" name="组合 334"/>
          <p:cNvGrpSpPr>
            <a:grpSpLocks/>
          </p:cNvGrpSpPr>
          <p:nvPr/>
        </p:nvGrpSpPr>
        <p:grpSpPr bwMode="auto">
          <a:xfrm>
            <a:off x="2183157" y="4128248"/>
            <a:ext cx="4612341" cy="2321618"/>
            <a:chOff x="0" y="0"/>
            <a:chExt cx="38525" cy="16932"/>
          </a:xfrm>
        </p:grpSpPr>
        <p:pic>
          <p:nvPicPr>
            <p:cNvPr id="337" name="图片 33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25" cy="1445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2"/>
            <p:cNvSpPr txBox="1">
              <a:spLocks noChangeArrowheads="1"/>
            </p:cNvSpPr>
            <p:nvPr/>
          </p:nvSpPr>
          <p:spPr bwMode="auto">
            <a:xfrm>
              <a:off x="10158" y="14912"/>
              <a:ext cx="28111" cy="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图</a:t>
              </a:r>
              <a:r>
                <a:rPr kumimoji="0" lang="en-US" altLang="zh-CN" sz="12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2-11  Java</a:t>
              </a:r>
              <a:r>
                <a:rPr kumimoji="0" lang="zh-CN" altLang="en-US" sz="12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虚拟机在系统中的地位</a:t>
              </a:r>
              <a:endParaRPr kumimoji="0" lang="zh-CN" altLang="zh-CN" sz="12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grpSp>
      <p:sp>
        <p:nvSpPr>
          <p:cNvPr id="9" name="矩形 8"/>
          <p:cNvSpPr/>
          <p:nvPr/>
        </p:nvSpPr>
        <p:spPr>
          <a:xfrm>
            <a:off x="276893" y="2778195"/>
            <a:ext cx="8424870" cy="1515800"/>
          </a:xfrm>
          <a:prstGeom prst="rect">
            <a:avLst/>
          </a:prstGeom>
        </p:spPr>
        <p:txBody>
          <a:bodyPr wrap="none">
            <a:spAutoFit/>
          </a:bodyPr>
          <a:lstStyle/>
          <a:p>
            <a:pPr marL="571500" indent="-342900">
              <a:lnSpc>
                <a:spcPct val="125000"/>
              </a:lnSpc>
              <a:spcAft>
                <a:spcPts val="0"/>
              </a:spcAft>
              <a:buFont typeface="Wingdings" panose="05000000000000000000" pitchFamily="2" charset="2"/>
              <a:buChar char="u"/>
            </a:pPr>
            <a:r>
              <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Java </a:t>
            </a:r>
            <a:r>
              <a:rPr lang="zh-CN" altLang="en-US"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虚拟机</a:t>
            </a:r>
            <a:endParaRPr lang="en-US"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marL="228600">
              <a:lnSpc>
                <a:spcPct val="125000"/>
              </a:lnSpc>
              <a:spcAft>
                <a:spcPts val="0"/>
              </a:spcAft>
            </a:pPr>
            <a:r>
              <a:rPr lang="en-US" altLang="zh-CN" b="1" dirty="0">
                <a:latin typeface="华文楷体" panose="02010600040101010101" pitchFamily="2" charset="-122"/>
                <a:ea typeface="华文楷体" panose="02010600040101010101" pitchFamily="2" charset="-122"/>
              </a:rPr>
              <a:t>Java</a:t>
            </a:r>
            <a:r>
              <a:rPr lang="zh-CN" altLang="zh-CN" b="1" dirty="0">
                <a:latin typeface="华文楷体" panose="02010600040101010101" pitchFamily="2" charset="-122"/>
                <a:ea typeface="华文楷体" panose="02010600040101010101" pitchFamily="2" charset="-122"/>
              </a:rPr>
              <a:t>语言使用</a:t>
            </a:r>
            <a:r>
              <a:rPr lang="en-US" altLang="zh-CN" b="1" dirty="0">
                <a:latin typeface="华文楷体" panose="02010600040101010101" pitchFamily="2" charset="-122"/>
                <a:ea typeface="华文楷体" panose="02010600040101010101" pitchFamily="2" charset="-122"/>
              </a:rPr>
              <a:t>Java</a:t>
            </a:r>
            <a:r>
              <a:rPr lang="zh-CN" altLang="zh-CN" b="1" dirty="0">
                <a:latin typeface="华文楷体" panose="02010600040101010101" pitchFamily="2" charset="-122"/>
                <a:ea typeface="华文楷体" panose="02010600040101010101" pitchFamily="2" charset="-122"/>
              </a:rPr>
              <a:t>虚拟机屏蔽了与具体平台相关的信息，使得</a:t>
            </a:r>
            <a:r>
              <a:rPr lang="en-US" altLang="zh-CN" b="1" dirty="0">
                <a:latin typeface="华文楷体" panose="02010600040101010101" pitchFamily="2" charset="-122"/>
                <a:ea typeface="华文楷体" panose="02010600040101010101" pitchFamily="2" charset="-122"/>
              </a:rPr>
              <a:t>Java</a:t>
            </a:r>
            <a:r>
              <a:rPr lang="zh-CN" altLang="zh-CN" b="1" dirty="0">
                <a:latin typeface="华文楷体" panose="02010600040101010101" pitchFamily="2" charset="-122"/>
                <a:ea typeface="华文楷体" panose="02010600040101010101" pitchFamily="2" charset="-122"/>
              </a:rPr>
              <a:t>语言</a:t>
            </a:r>
            <a:r>
              <a:rPr lang="en-US" altLang="zh-CN" b="1" dirty="0">
                <a:latin typeface="华文楷体" panose="02010600040101010101" pitchFamily="2" charset="-122"/>
                <a:ea typeface="华文楷体" panose="02010600040101010101" pitchFamily="2" charset="-122"/>
              </a:rPr>
              <a:t>编译程序</a:t>
            </a:r>
          </a:p>
          <a:p>
            <a:pPr marL="228600">
              <a:lnSpc>
                <a:spcPct val="125000"/>
              </a:lnSpc>
              <a:spcAft>
                <a:spcPts val="0"/>
              </a:spcAft>
            </a:pPr>
            <a:r>
              <a:rPr lang="zh-CN" altLang="zh-CN" b="1" dirty="0">
                <a:latin typeface="华文楷体" panose="02010600040101010101" pitchFamily="2" charset="-122"/>
                <a:ea typeface="华文楷体" panose="02010600040101010101" pitchFamily="2" charset="-122"/>
              </a:rPr>
              <a:t>只需生成在</a:t>
            </a:r>
            <a:r>
              <a:rPr lang="en-US" altLang="zh-CN" b="1" dirty="0">
                <a:latin typeface="华文楷体" panose="02010600040101010101" pitchFamily="2" charset="-122"/>
                <a:ea typeface="华文楷体" panose="02010600040101010101" pitchFamily="2" charset="-122"/>
              </a:rPr>
              <a:t>Java</a:t>
            </a:r>
            <a:r>
              <a:rPr lang="zh-CN" altLang="zh-CN" b="1" dirty="0">
                <a:latin typeface="华文楷体" panose="02010600040101010101" pitchFamily="2" charset="-122"/>
                <a:ea typeface="华文楷体" panose="02010600040101010101" pitchFamily="2" charset="-122"/>
              </a:rPr>
              <a:t>虚拟机上运行的目标代码（</a:t>
            </a:r>
            <a:r>
              <a:rPr lang="en-US" altLang="zh-CN" b="1" dirty="0">
                <a:latin typeface="华文楷体" panose="02010600040101010101" pitchFamily="2" charset="-122"/>
                <a:ea typeface="华文楷体" panose="02010600040101010101" pitchFamily="2" charset="-122"/>
              </a:rPr>
              <a:t>字节码</a:t>
            </a:r>
            <a:r>
              <a:rPr lang="zh-CN" altLang="zh-CN" b="1" dirty="0">
                <a:latin typeface="华文楷体" panose="02010600040101010101" pitchFamily="2" charset="-122"/>
                <a:ea typeface="华文楷体" panose="02010600040101010101" pitchFamily="2" charset="-122"/>
              </a:rPr>
              <a:t>），就可以在多种平台上不加</a:t>
            </a:r>
            <a:endParaRPr lang="en-US" altLang="zh-CN" b="1" dirty="0">
              <a:latin typeface="华文楷体" panose="02010600040101010101" pitchFamily="2" charset="-122"/>
              <a:ea typeface="华文楷体" panose="02010600040101010101" pitchFamily="2" charset="-122"/>
            </a:endParaRPr>
          </a:p>
          <a:p>
            <a:pPr marL="228600">
              <a:lnSpc>
                <a:spcPct val="125000"/>
              </a:lnSpc>
              <a:spcAft>
                <a:spcPts val="0"/>
              </a:spcAft>
            </a:pPr>
            <a:r>
              <a:rPr lang="zh-CN" altLang="zh-CN" b="1" dirty="0">
                <a:latin typeface="华文楷体" panose="02010600040101010101" pitchFamily="2" charset="-122"/>
                <a:ea typeface="华文楷体" panose="02010600040101010101" pitchFamily="2" charset="-122"/>
              </a:rPr>
              <a:t>修改地运行</a:t>
            </a:r>
            <a:r>
              <a:rPr lang="zh-CN" altLang="en-US" b="1" dirty="0">
                <a:latin typeface="华文楷体" panose="02010600040101010101" pitchFamily="2" charset="-122"/>
                <a:ea typeface="华文楷体" panose="0201060004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0" name="矩形 9"/>
          <p:cNvSpPr/>
          <p:nvPr/>
        </p:nvSpPr>
        <p:spPr>
          <a:xfrm>
            <a:off x="425415" y="110048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17312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2" name="矩形 11"/>
          <p:cNvSpPr/>
          <p:nvPr/>
        </p:nvSpPr>
        <p:spPr>
          <a:xfrm>
            <a:off x="908777" y="163788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TextBox 1"/>
          <p:cNvSpPr txBox="1">
            <a:spLocks noChangeArrowheads="1"/>
          </p:cNvSpPr>
          <p:nvPr/>
        </p:nvSpPr>
        <p:spPr bwMode="auto">
          <a:xfrm>
            <a:off x="1162034" y="1550307"/>
            <a:ext cx="1596598" cy="461665"/>
          </a:xfrm>
          <a:prstGeom prst="rect">
            <a:avLst/>
          </a:prstGeom>
          <a:noFill/>
          <a:ln w="9525">
            <a:noFill/>
            <a:miter lim="800000"/>
            <a:headEnd/>
            <a:tailEnd/>
          </a:ln>
        </p:spPr>
        <p:txBody>
          <a:bodyPr wrap="square">
            <a:spAutoFit/>
          </a:bodyPr>
          <a:lstStyle/>
          <a:p>
            <a:pPr>
              <a:spcBef>
                <a:spcPts val="450"/>
              </a:spcBef>
            </a:pPr>
            <a:r>
              <a:rPr lang="zh-CN" altLang="en-US" sz="2400" b="1" dirty="0">
                <a:solidFill>
                  <a:srgbClr val="6C0000"/>
                </a:solidFill>
                <a:latin typeface="华文楷体" panose="02010600040101010101" pitchFamily="2" charset="-122"/>
                <a:ea typeface="华文楷体" panose="02010600040101010101" pitchFamily="2" charset="-122"/>
              </a:rPr>
              <a:t>系统实现</a:t>
            </a:r>
          </a:p>
        </p:txBody>
      </p:sp>
      <p:sp>
        <p:nvSpPr>
          <p:cNvPr id="11" name="Text Placeholder 1"/>
          <p:cNvSpPr txBox="1">
            <a:spLocks/>
          </p:cNvSpPr>
          <p:nvPr/>
        </p:nvSpPr>
        <p:spPr>
          <a:xfrm>
            <a:off x="659939" y="358952"/>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华文楷体" panose="02010600040101010101" pitchFamily="2" charset="-122"/>
                <a:ea typeface="华文楷体" panose="02010600040101010101" pitchFamily="2" charset="-122"/>
              </a:rPr>
              <a:t>第</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章 操作系统的结构</a:t>
            </a:r>
          </a:p>
        </p:txBody>
      </p:sp>
      <p:sp>
        <p:nvSpPr>
          <p:cNvPr id="4" name="Rectangle 1"/>
          <p:cNvSpPr>
            <a:spLocks noChangeArrowheads="1"/>
          </p:cNvSpPr>
          <p:nvPr/>
        </p:nvSpPr>
        <p:spPr bwMode="auto">
          <a:xfrm>
            <a:off x="659940" y="2473699"/>
            <a:ext cx="7281794"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大多数都是</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C</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或</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C++</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来编写的。</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内核的最低层可以采用汇编语言；</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高层函数可用 </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C</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系统程序可用 </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C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或 </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C++</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，也可用解释型脚本语</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言，如 </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PERL </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或</a:t>
            </a:r>
            <a:r>
              <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Python</a:t>
            </a: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rPr>
              <a:t>还可用外壳脚本。</a:t>
            </a: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2400" b="1" i="0" u="none" strike="noStrike" cap="none" normalizeH="0" baseline="0" dirty="0">
              <a:ln>
                <a:noFill/>
              </a:ln>
              <a:effectLst/>
              <a:latin typeface="华文楷体" panose="02010600040101010101" pitchFamily="2" charset="-122"/>
              <a:ea typeface="华文楷体" panose="0201060004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Linux </a:t>
            </a: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和 </a:t>
            </a:r>
            <a:r>
              <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Windows </a:t>
            </a: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操作系统内核主要用 </a:t>
            </a:r>
            <a:r>
              <a:rPr kumimoji="0" lang="en-US" altLang="zh-CN"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C </a:t>
            </a:r>
            <a:r>
              <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cs typeface="Times New Roman" panose="02020603050405020304" pitchFamily="18" charset="0"/>
              </a:rPr>
              <a:t>编写</a:t>
            </a:r>
            <a:endParaRPr kumimoji="0" lang="zh-CN" altLang="en-US" sz="2400" b="1" i="0" u="none" strike="noStrike" cap="none" normalizeH="0" baseline="0" dirty="0">
              <a:ln>
                <a:noFill/>
              </a:ln>
              <a:solidFill>
                <a:srgbClr val="6C0000"/>
              </a:solidFill>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6540212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操作系统接口</a:t>
            </a:r>
          </a:p>
        </p:txBody>
      </p:sp>
      <p:sp>
        <p:nvSpPr>
          <p:cNvPr id="4" name="TextBox 1"/>
          <p:cNvSpPr txBox="1">
            <a:spLocks noChangeArrowheads="1"/>
          </p:cNvSpPr>
          <p:nvPr/>
        </p:nvSpPr>
        <p:spPr bwMode="auto">
          <a:xfrm>
            <a:off x="385909" y="1336476"/>
            <a:ext cx="8648521" cy="1384995"/>
          </a:xfrm>
          <a:prstGeom prst="rect">
            <a:avLst/>
          </a:prstGeom>
          <a:noFill/>
          <a:ln w="9525">
            <a:noFill/>
            <a:miter lim="800000"/>
            <a:headEnd/>
            <a:tailEnd/>
          </a:ln>
        </p:spPr>
        <p:txBody>
          <a:bodyPr wrap="none">
            <a:spAutoFit/>
          </a:bodyPr>
          <a:lstStyle/>
          <a:p>
            <a:r>
              <a:rPr lang="zh-CN" altLang="zh-CN" sz="2000" b="1" dirty="0">
                <a:latin typeface="华文楷体" panose="02010600040101010101" pitchFamily="2" charset="-122"/>
                <a:ea typeface="华文楷体" panose="02010600040101010101" pitchFamily="2" charset="-122"/>
              </a:rPr>
              <a:t>现代操作系统至少会提供两种类型的接口供用户使用：</a:t>
            </a:r>
            <a:r>
              <a:rPr lang="zh-CN" altLang="en-US" sz="2000" b="1" dirty="0">
                <a:solidFill>
                  <a:srgbClr val="C00000"/>
                </a:solidFill>
                <a:latin typeface="华文楷体" panose="02010600040101010101" pitchFamily="2" charset="-122"/>
                <a:ea typeface="华文楷体" panose="02010600040101010101" pitchFamily="2" charset="-122"/>
              </a:rPr>
              <a:t>命令接口</a:t>
            </a:r>
            <a:r>
              <a:rPr lang="zh-CN" altLang="en-US" sz="2000" b="1" dirty="0">
                <a:latin typeface="华文楷体" panose="02010600040101010101" pitchFamily="2" charset="-122"/>
                <a:ea typeface="华文楷体" panose="02010600040101010101" pitchFamily="2" charset="-122"/>
              </a:rPr>
              <a:t>与</a:t>
            </a:r>
            <a:r>
              <a:rPr lang="zh-CN" altLang="en-US" sz="2000" b="1" dirty="0">
                <a:solidFill>
                  <a:srgbClr val="C00000"/>
                </a:solidFill>
                <a:latin typeface="华文楷体" panose="02010600040101010101" pitchFamily="2" charset="-122"/>
                <a:ea typeface="华文楷体" panose="02010600040101010101" pitchFamily="2" charset="-122"/>
              </a:rPr>
              <a:t>系统调用</a:t>
            </a:r>
            <a:endParaRPr lang="en-US" altLang="zh-CN" sz="2000" b="1" dirty="0">
              <a:solidFill>
                <a:srgbClr val="C00000"/>
              </a:solidFill>
              <a:latin typeface="华文楷体" panose="02010600040101010101" pitchFamily="2" charset="-122"/>
              <a:ea typeface="华文楷体" panose="02010600040101010101" pitchFamily="2" charset="-122"/>
            </a:endParaRPr>
          </a:p>
          <a:p>
            <a:endParaRPr lang="en-US" altLang="zh-CN" sz="2000" b="1" dirty="0">
              <a:latin typeface="华文楷体" panose="02010600040101010101" pitchFamily="2" charset="-122"/>
              <a:ea typeface="华文楷体" panose="02010600040101010101" pitchFamily="2" charset="-122"/>
            </a:endParaRPr>
          </a:p>
          <a:p>
            <a:r>
              <a:rPr lang="zh-CN" altLang="zh-CN" sz="2400" b="1" dirty="0">
                <a:solidFill>
                  <a:srgbClr val="6C0000"/>
                </a:solidFill>
                <a:latin typeface="华文楷体" panose="02010600040101010101" pitchFamily="2" charset="-122"/>
                <a:ea typeface="华文楷体" panose="02010600040101010101" pitchFamily="2" charset="-122"/>
              </a:rPr>
              <a:t>命令接口</a:t>
            </a:r>
            <a:endParaRPr lang="en-US" altLang="zh-CN" sz="2400" b="1" dirty="0">
              <a:solidFill>
                <a:srgbClr val="6C0000"/>
              </a:solidFill>
              <a:latin typeface="华文楷体" panose="02010600040101010101" pitchFamily="2" charset="-122"/>
              <a:ea typeface="华文楷体" panose="02010600040101010101" pitchFamily="2" charset="-122"/>
            </a:endParaRPr>
          </a:p>
          <a:p>
            <a:r>
              <a:rPr lang="en-US" altLang="zh-CN" sz="2000" dirty="0"/>
              <a:t>    </a:t>
            </a:r>
            <a:r>
              <a:rPr lang="zh-CN" altLang="zh-CN" sz="2000" b="1" dirty="0">
                <a:latin typeface="华文楷体" panose="02010600040101010101" pitchFamily="2" charset="-122"/>
                <a:ea typeface="华文楷体" panose="02010600040101010101" pitchFamily="2" charset="-122"/>
              </a:rPr>
              <a:t>命令接口通常呈现给用户两种形态：命令行界面与图形用户界面</a:t>
            </a:r>
            <a:endParaRPr lang="en-US" altLang="zh-CN" sz="2000" b="1" dirty="0">
              <a:latin typeface="华文楷体" panose="02010600040101010101" pitchFamily="2" charset="-122"/>
              <a:ea typeface="华文楷体" panose="02010600040101010101" pitchFamily="2" charset="-122"/>
            </a:endParaRPr>
          </a:p>
        </p:txBody>
      </p:sp>
      <p:grpSp>
        <p:nvGrpSpPr>
          <p:cNvPr id="5" name="组合 62"/>
          <p:cNvGrpSpPr>
            <a:grpSpLocks/>
          </p:cNvGrpSpPr>
          <p:nvPr/>
        </p:nvGrpSpPr>
        <p:grpSpPr bwMode="auto">
          <a:xfrm>
            <a:off x="623610" y="3335698"/>
            <a:ext cx="3009005" cy="2321287"/>
            <a:chOff x="0" y="0"/>
            <a:chExt cx="28200" cy="21591"/>
          </a:xfrm>
        </p:grpSpPr>
        <p:pic>
          <p:nvPicPr>
            <p:cNvPr id="6" name="图片 2" descr="https://timgsa.baidu.com/timg?image&amp;quality=80&amp;size=b9999_10000&amp;sec=1576999725026&amp;di=0ec887e5f1fa94902fb18f5364c5c1c3&amp;imgtype=0&amp;src=http%3A%2F%2Fask-fd.zol-img.com.cn%2Fg5%2FM00%2F0C%2F09%2FChMkJ1p6XAuIADHdAAFelyc4v5UAAks6gENLuoAAV6v08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200" cy="1771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2"/>
            <p:cNvSpPr txBox="1">
              <a:spLocks noChangeArrowheads="1"/>
            </p:cNvSpPr>
            <p:nvPr/>
          </p:nvSpPr>
          <p:spPr bwMode="auto">
            <a:xfrm>
              <a:off x="4826" y="18695"/>
              <a:ext cx="19208" cy="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grpSp>
        <p:nvGrpSpPr>
          <p:cNvPr id="8" name="组合 281"/>
          <p:cNvGrpSpPr>
            <a:grpSpLocks/>
          </p:cNvGrpSpPr>
          <p:nvPr/>
        </p:nvGrpSpPr>
        <p:grpSpPr bwMode="auto">
          <a:xfrm>
            <a:off x="4742883" y="3351941"/>
            <a:ext cx="2713773" cy="2490624"/>
            <a:chOff x="-2265" y="5945"/>
            <a:chExt cx="24061" cy="22106"/>
          </a:xfrm>
        </p:grpSpPr>
        <p:pic>
          <p:nvPicPr>
            <p:cNvPr id="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65" y="5945"/>
              <a:ext cx="24061" cy="1646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2"/>
            <p:cNvSpPr txBox="1">
              <a:spLocks noChangeArrowheads="1"/>
            </p:cNvSpPr>
            <p:nvPr/>
          </p:nvSpPr>
          <p:spPr bwMode="auto">
            <a:xfrm>
              <a:off x="1756" y="25046"/>
              <a:ext cx="20040" cy="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Linux </a:t>
              </a:r>
              <a:r>
                <a:rPr kumimoji="0" lang="zh-CN" altLang="en-US" sz="16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命令界面</a:t>
              </a:r>
              <a:endParaRPr kumimoji="0" lang="zh-CN" altLang="zh-CN" sz="1600" b="1"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endParaRPr>
            </a:p>
          </p:txBody>
        </p:sp>
      </p:grpSp>
      <p:sp>
        <p:nvSpPr>
          <p:cNvPr id="11" name="矩形 10"/>
          <p:cNvSpPr/>
          <p:nvPr/>
        </p:nvSpPr>
        <p:spPr>
          <a:xfrm>
            <a:off x="1151335" y="5487708"/>
            <a:ext cx="1519968" cy="338554"/>
          </a:xfrm>
          <a:prstGeom prst="rect">
            <a:avLst/>
          </a:prstGeom>
        </p:spPr>
        <p:txBody>
          <a:bodyPr wrap="none">
            <a:spAutoFit/>
          </a:bodyPr>
          <a:lstStyle/>
          <a:p>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Linux </a:t>
            </a:r>
            <a:r>
              <a:rPr lang="zh-CN" altLang="zh-CN" sz="1600" b="1" dirty="0">
                <a:latin typeface="华文楷体" panose="02010600040101010101" pitchFamily="2" charset="-122"/>
                <a:ea typeface="华文楷体" panose="02010600040101010101" pitchFamily="2" charset="-122"/>
                <a:cs typeface="Times New Roman" panose="02020603050405020304" pitchFamily="18" charset="0"/>
              </a:rPr>
              <a:t>图形界面</a:t>
            </a:r>
            <a:endParaRPr lang="zh-CN" altLang="en-US" sz="1600" b="1" dirty="0">
              <a:latin typeface="华文楷体" panose="02010600040101010101" pitchFamily="2" charset="-122"/>
              <a:ea typeface="华文楷体" panose="02010600040101010101" pitchFamily="2" charset="-122"/>
            </a:endParaRPr>
          </a:p>
        </p:txBody>
      </p:sp>
      <p:sp>
        <p:nvSpPr>
          <p:cNvPr id="12" name="矩形 11"/>
          <p:cNvSpPr/>
          <p:nvPr/>
        </p:nvSpPr>
        <p:spPr>
          <a:xfrm>
            <a:off x="257323" y="201315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操作系统接口</a:t>
            </a:r>
          </a:p>
        </p:txBody>
      </p:sp>
      <p:sp>
        <p:nvSpPr>
          <p:cNvPr id="4" name="TextBox 1"/>
          <p:cNvSpPr txBox="1">
            <a:spLocks noChangeArrowheads="1"/>
          </p:cNvSpPr>
          <p:nvPr/>
        </p:nvSpPr>
        <p:spPr bwMode="auto">
          <a:xfrm>
            <a:off x="625930" y="797648"/>
            <a:ext cx="7742293" cy="1200329"/>
          </a:xfrm>
          <a:prstGeom prst="rect">
            <a:avLst/>
          </a:prstGeom>
          <a:noFill/>
          <a:ln w="9525">
            <a:noFill/>
            <a:miter lim="800000"/>
            <a:headEnd/>
            <a:tailEnd/>
          </a:ln>
        </p:spPr>
        <p:txBody>
          <a:bodyPr wrap="square">
            <a:spAutoFit/>
          </a:bodyPr>
          <a:lstStyle/>
          <a:p>
            <a:endParaRPr lang="en-US" altLang="zh-CN" sz="2400" b="1" dirty="0">
              <a:latin typeface="华文楷体" panose="02010600040101010101" pitchFamily="2" charset="-122"/>
              <a:ea typeface="华文楷体" panose="02010600040101010101" pitchFamily="2" charset="-122"/>
            </a:endParaRPr>
          </a:p>
          <a:p>
            <a:r>
              <a:rPr lang="en-US" altLang="zh-CN" sz="2400" b="1" dirty="0">
                <a:solidFill>
                  <a:srgbClr val="6C0000"/>
                </a:solidFill>
                <a:latin typeface="华文楷体" panose="02010600040101010101" pitchFamily="2" charset="-122"/>
                <a:ea typeface="华文楷体" panose="02010600040101010101" pitchFamily="2" charset="-122"/>
              </a:rPr>
              <a:t> </a:t>
            </a:r>
            <a:r>
              <a:rPr lang="zh-CN" altLang="zh-CN" sz="2400" b="1" dirty="0">
                <a:solidFill>
                  <a:srgbClr val="6C0000"/>
                </a:solidFill>
                <a:latin typeface="华文楷体" panose="02010600040101010101" pitchFamily="2" charset="-122"/>
                <a:ea typeface="华文楷体" panose="02010600040101010101" pitchFamily="2" charset="-122"/>
              </a:rPr>
              <a:t>命令接口</a:t>
            </a:r>
            <a:r>
              <a:rPr lang="zh-CN" altLang="en-US" sz="2400" b="1" dirty="0">
                <a:solidFill>
                  <a:srgbClr val="6C0000"/>
                </a:solidFill>
                <a:latin typeface="华文楷体" panose="02010600040101010101" pitchFamily="2" charset="-122"/>
                <a:ea typeface="华文楷体" panose="02010600040101010101" pitchFamily="2" charset="-122"/>
              </a:rPr>
              <a:t>（续）</a:t>
            </a:r>
            <a:endParaRPr lang="en-US" altLang="zh-CN" sz="2400" b="1" dirty="0">
              <a:solidFill>
                <a:srgbClr val="6C0000"/>
              </a:solidFill>
              <a:latin typeface="华文楷体" panose="02010600040101010101" pitchFamily="2" charset="-122"/>
              <a:ea typeface="华文楷体" panose="02010600040101010101" pitchFamily="2" charset="-122"/>
            </a:endParaRPr>
          </a:p>
          <a:p>
            <a:r>
              <a:rPr lang="en-US" altLang="zh-CN" sz="2400" dirty="0"/>
              <a:t>    </a:t>
            </a:r>
            <a:endParaRPr lang="en-US" altLang="zh-CN" sz="2400" b="1" dirty="0">
              <a:latin typeface="华文楷体" panose="02010600040101010101" pitchFamily="2" charset="-122"/>
              <a:ea typeface="华文楷体" panose="02010600040101010101" pitchFamily="2" charset="-122"/>
            </a:endParaRPr>
          </a:p>
        </p:txBody>
      </p:sp>
      <p:sp>
        <p:nvSpPr>
          <p:cNvPr id="3" name="矩形 2"/>
          <p:cNvSpPr/>
          <p:nvPr/>
        </p:nvSpPr>
        <p:spPr>
          <a:xfrm>
            <a:off x="508474" y="1670845"/>
            <a:ext cx="7937303" cy="1015663"/>
          </a:xfrm>
          <a:prstGeom prst="rect">
            <a:avLst/>
          </a:prstGeom>
        </p:spPr>
        <p:txBody>
          <a:bodyPr wrap="square">
            <a:spAutoFit/>
          </a:bodyPr>
          <a:lstStyle/>
          <a:p>
            <a:r>
              <a:rPr lang="en-US"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Shell</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是命令解释器</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，它连接了用户和</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Linux </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内核，</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shell</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将用户程序及其输入翻译成操作系统内核能够识别的指令，并且操作系统内核执行完将返回的输出通过</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shell</a:t>
            </a:r>
            <a:r>
              <a:rPr lang="zh-CN"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再呈现给用户</a:t>
            </a:r>
            <a:r>
              <a:rPr lang="zh-CN" altLang="en-US"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latin typeface="华文楷体" panose="02010600040101010101" pitchFamily="2" charset="-122"/>
              <a:ea typeface="华文楷体" panose="02010600040101010101" pitchFamily="2"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735" y="2686508"/>
            <a:ext cx="4246780" cy="3865490"/>
          </a:xfrm>
          <a:prstGeom prst="rect">
            <a:avLst/>
          </a:prstGeom>
          <a:solidFill>
            <a:schemeClr val="bg1"/>
          </a:solidFill>
        </p:spPr>
      </p:pic>
      <p:sp>
        <p:nvSpPr>
          <p:cNvPr id="6" name="矩形 5"/>
          <p:cNvSpPr/>
          <p:nvPr/>
        </p:nvSpPr>
        <p:spPr>
          <a:xfrm>
            <a:off x="444181" y="125275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848987899"/>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4" name="TextBox 1"/>
          <p:cNvSpPr txBox="1">
            <a:spLocks noChangeArrowheads="1"/>
          </p:cNvSpPr>
          <p:nvPr/>
        </p:nvSpPr>
        <p:spPr bwMode="auto">
          <a:xfrm>
            <a:off x="684344" y="968553"/>
            <a:ext cx="7742293" cy="830997"/>
          </a:xfrm>
          <a:prstGeom prst="rect">
            <a:avLst/>
          </a:prstGeom>
          <a:noFill/>
          <a:ln w="9525">
            <a:noFill/>
            <a:miter lim="800000"/>
            <a:headEnd/>
            <a:tailEnd/>
          </a:ln>
        </p:spPr>
        <p:txBody>
          <a:bodyPr wrap="square">
            <a:spAutoFit/>
          </a:bodyPr>
          <a:lstStyle/>
          <a:p>
            <a:endParaRPr lang="en-US" altLang="zh-CN" sz="2400" b="1" dirty="0">
              <a:solidFill>
                <a:srgbClr val="6C0000"/>
              </a:solidFill>
              <a:latin typeface="华文楷体" panose="02010600040101010101" pitchFamily="2" charset="-122"/>
              <a:ea typeface="华文楷体" panose="02010600040101010101" pitchFamily="2" charset="-122"/>
            </a:endParaRPr>
          </a:p>
          <a:p>
            <a:r>
              <a:rPr lang="zh-CN" altLang="en-US" sz="2400" b="1" dirty="0">
                <a:solidFill>
                  <a:srgbClr val="6C0000"/>
                </a:solidFill>
                <a:latin typeface="华文楷体" panose="02010600040101010101" pitchFamily="2" charset="-122"/>
                <a:ea typeface="华文楷体" panose="02010600040101010101" pitchFamily="2" charset="-122"/>
              </a:rPr>
              <a:t>系统调用</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grpSp>
        <p:nvGrpSpPr>
          <p:cNvPr id="11" name="组合 10"/>
          <p:cNvGrpSpPr/>
          <p:nvPr/>
        </p:nvGrpSpPr>
        <p:grpSpPr>
          <a:xfrm>
            <a:off x="625930" y="3717626"/>
            <a:ext cx="7574751" cy="1445969"/>
            <a:chOff x="360071" y="1865149"/>
            <a:chExt cx="7574751" cy="1445969"/>
          </a:xfrm>
        </p:grpSpPr>
        <p:sp>
          <p:nvSpPr>
            <p:cNvPr id="5" name="矩形 4"/>
            <p:cNvSpPr/>
            <p:nvPr/>
          </p:nvSpPr>
          <p:spPr>
            <a:xfrm>
              <a:off x="360071" y="1865149"/>
              <a:ext cx="7574751" cy="400110"/>
            </a:xfrm>
            <a:prstGeom prst="rect">
              <a:avLst/>
            </a:prstGeom>
          </p:spPr>
          <p:txBody>
            <a:bodyPr wrap="square">
              <a:spAutoFit/>
            </a:bodyPr>
            <a:lstStyle/>
            <a:p>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处理器设有两种模式：</a:t>
              </a:r>
              <a:r>
                <a:rPr lang="en-US"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用户模式</a:t>
              </a:r>
              <a:r>
                <a:rPr lang="en-US"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与</a:t>
              </a:r>
              <a:r>
                <a:rPr lang="en-US"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kern="0" dirty="0">
                  <a:solidFill>
                    <a:srgbClr val="002C6C"/>
                  </a:solidFill>
                  <a:latin typeface="华文楷体" panose="02010600040101010101" pitchFamily="2" charset="-122"/>
                  <a:ea typeface="华文楷体" panose="02010600040101010101" pitchFamily="2" charset="-122"/>
                  <a:cs typeface="Arial" panose="020B0604020202020204" pitchFamily="34" charset="0"/>
                </a:rPr>
                <a:t>内核模式</a:t>
              </a:r>
              <a:r>
                <a:rPr lang="en-US"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6" name="矩形 5"/>
            <p:cNvSpPr/>
            <p:nvPr/>
          </p:nvSpPr>
          <p:spPr>
            <a:xfrm>
              <a:off x="2504362" y="2710565"/>
              <a:ext cx="1573306" cy="369332"/>
            </a:xfrm>
            <a:prstGeom prst="rect">
              <a:avLst/>
            </a:prstGeom>
            <a:ln>
              <a:solidFill>
                <a:schemeClr val="accent1"/>
              </a:solidFill>
            </a:ln>
          </p:spPr>
          <p:txBody>
            <a:bodyPr wrap="square">
              <a:spAutoFit/>
            </a:bodyPr>
            <a:lstStyle/>
            <a:p>
              <a:r>
                <a:rPr lang="zh-CN" altLang="en-US" b="1" dirty="0">
                  <a:solidFill>
                    <a:srgbClr val="6C0000"/>
                  </a:solidFill>
                  <a:latin typeface="华文楷体" panose="02010600040101010101" pitchFamily="2" charset="-122"/>
                  <a:ea typeface="华文楷体" panose="02010600040101010101" pitchFamily="2" charset="-122"/>
                </a:rPr>
                <a:t>应用程序运行</a:t>
              </a:r>
            </a:p>
          </p:txBody>
        </p:sp>
        <p:sp>
          <p:nvSpPr>
            <p:cNvPr id="7" name="矩形 6"/>
            <p:cNvSpPr/>
            <p:nvPr/>
          </p:nvSpPr>
          <p:spPr>
            <a:xfrm>
              <a:off x="4289632" y="2664787"/>
              <a:ext cx="2037776" cy="646331"/>
            </a:xfrm>
            <a:prstGeom prst="rect">
              <a:avLst/>
            </a:prstGeom>
            <a:ln>
              <a:solidFill>
                <a:schemeClr val="accent1"/>
              </a:solidFill>
            </a:ln>
          </p:spPr>
          <p:txBody>
            <a:bodyPr wrap="square">
              <a:spAutoFit/>
            </a:bodyPr>
            <a:lstStyle/>
            <a:p>
              <a:r>
                <a:rPr lang="zh-CN" altLang="en-US" b="1" dirty="0">
                  <a:solidFill>
                    <a:srgbClr val="6C0000"/>
                  </a:solidFill>
                  <a:latin typeface="华文楷体" panose="02010600040101010101" pitchFamily="2" charset="-122"/>
                  <a:ea typeface="华文楷体" panose="02010600040101010101" pitchFamily="2" charset="-122"/>
                </a:rPr>
                <a:t>核心操作系统组件</a:t>
              </a:r>
              <a:endParaRPr lang="en-US" altLang="zh-CN" b="1" dirty="0">
                <a:solidFill>
                  <a:srgbClr val="6C0000"/>
                </a:solidFill>
                <a:latin typeface="华文楷体" panose="02010600040101010101" pitchFamily="2" charset="-122"/>
                <a:ea typeface="华文楷体" panose="02010600040101010101" pitchFamily="2" charset="-122"/>
              </a:endParaRPr>
            </a:p>
            <a:p>
              <a:r>
                <a:rPr lang="zh-CN" altLang="en-US" b="1" dirty="0">
                  <a:solidFill>
                    <a:srgbClr val="6C0000"/>
                  </a:solidFill>
                  <a:latin typeface="华文楷体" panose="02010600040101010101" pitchFamily="2" charset="-122"/>
                  <a:ea typeface="华文楷体" panose="02010600040101010101" pitchFamily="2" charset="-122"/>
                </a:rPr>
                <a:t>多个驱动程序</a:t>
              </a:r>
            </a:p>
          </p:txBody>
        </p:sp>
        <p:sp>
          <p:nvSpPr>
            <p:cNvPr id="8" name="下箭头 7"/>
            <p:cNvSpPr/>
            <p:nvPr/>
          </p:nvSpPr>
          <p:spPr>
            <a:xfrm>
              <a:off x="3338534" y="2289787"/>
              <a:ext cx="276269" cy="3515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5170842" y="2312879"/>
              <a:ext cx="275356" cy="305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335513" y="1994368"/>
            <a:ext cx="8016029" cy="1015663"/>
          </a:xfrm>
          <a:prstGeom prst="rect">
            <a:avLst/>
          </a:prstGeom>
        </p:spPr>
        <p:txBody>
          <a:bodyPr wrap="square">
            <a:spAutoFit/>
          </a:bodyPr>
          <a:lstStyle/>
          <a:p>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内核</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提供一系列具备预定功能的</a:t>
            </a:r>
            <a:r>
              <a:rPr lang="en-US"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多内核函数</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，通过一组称为</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系统调用（</a:t>
            </a:r>
            <a:r>
              <a:rPr lang="en-US"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system call)</a:t>
            </a:r>
            <a:r>
              <a:rPr lang="zh-CN" altLang="zh-CN" sz="2000" b="1" kern="0" dirty="0">
                <a:latin typeface="华文楷体" panose="02010600040101010101" pitchFamily="2" charset="-122"/>
                <a:ea typeface="华文楷体" panose="02010600040101010101" pitchFamily="2" charset="-122"/>
                <a:cs typeface="Arial" panose="020B0604020202020204" pitchFamily="34" charset="0"/>
              </a:rPr>
              <a:t>的接口</a:t>
            </a:r>
            <a:r>
              <a:rPr lang="zh-CN" altLang="zh-CN"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呈现给用户</a:t>
            </a:r>
            <a:r>
              <a:rPr lang="zh-CN" altLang="en-US" sz="2000"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6C0000"/>
                </a:solidFill>
                <a:latin typeface="华文楷体" panose="02010600040101010101" pitchFamily="2" charset="-122"/>
                <a:ea typeface="华文楷体" panose="02010600040101010101" pitchFamily="2" charset="-122"/>
              </a:rPr>
              <a:t>系统调用</a:t>
            </a:r>
            <a:r>
              <a:rPr lang="zh-CN" altLang="zh-CN" sz="2000" b="1" dirty="0">
                <a:latin typeface="华文楷体" panose="02010600040101010101" pitchFamily="2" charset="-122"/>
                <a:ea typeface="华文楷体" panose="02010600040101010101" pitchFamily="2" charset="-122"/>
              </a:rPr>
              <a:t>把</a:t>
            </a:r>
            <a:r>
              <a:rPr lang="en-US" altLang="zh-CN" sz="2000" b="1" dirty="0">
                <a:latin typeface="华文楷体" panose="02010600040101010101" pitchFamily="2" charset="-122"/>
                <a:ea typeface="华文楷体" panose="02010600040101010101" pitchFamily="2" charset="-122"/>
              </a:rPr>
              <a:t>应用程序</a:t>
            </a:r>
            <a:r>
              <a:rPr lang="zh-CN" altLang="zh-CN" sz="2000" b="1" dirty="0">
                <a:latin typeface="华文楷体" panose="02010600040101010101" pitchFamily="2" charset="-122"/>
                <a:ea typeface="华文楷体" panose="02010600040101010101" pitchFamily="2" charset="-122"/>
              </a:rPr>
              <a:t>的请求传给</a:t>
            </a:r>
            <a:r>
              <a:rPr lang="en-US" altLang="zh-CN" sz="2000" b="1" dirty="0">
                <a:latin typeface="华文楷体" panose="02010600040101010101" pitchFamily="2" charset="-122"/>
                <a:ea typeface="华文楷体" panose="02010600040101010101" pitchFamily="2" charset="-122"/>
              </a:rPr>
              <a:t>内核</a:t>
            </a:r>
            <a:r>
              <a:rPr lang="zh-CN" altLang="zh-CN" sz="2000" b="1" dirty="0">
                <a:latin typeface="华文楷体" panose="02010600040101010101" pitchFamily="2" charset="-122"/>
                <a:ea typeface="华文楷体" panose="02010600040101010101" pitchFamily="2" charset="-122"/>
              </a:rPr>
              <a:t>，调用相应的内核</a:t>
            </a:r>
            <a:r>
              <a:rPr lang="en-US" altLang="zh-CN" sz="2000" b="1" dirty="0">
                <a:latin typeface="华文楷体" panose="02010600040101010101" pitchFamily="2" charset="-122"/>
                <a:ea typeface="华文楷体" panose="02010600040101010101" pitchFamily="2" charset="-122"/>
              </a:rPr>
              <a:t>函数</a:t>
            </a:r>
            <a:r>
              <a:rPr lang="zh-CN" altLang="zh-CN" sz="2000" b="1" dirty="0">
                <a:latin typeface="华文楷体" panose="02010600040101010101" pitchFamily="2" charset="-122"/>
                <a:ea typeface="华文楷体" panose="02010600040101010101" pitchFamily="2" charset="-122"/>
              </a:rPr>
              <a:t>完成所需的处理，将处理结果返回给应用程序</a:t>
            </a:r>
            <a:r>
              <a:rPr lang="zh-CN" altLang="en-US" sz="2000" b="1" dirty="0">
                <a:latin typeface="华文楷体" panose="02010600040101010101" pitchFamily="2" charset="-122"/>
                <a:ea typeface="华文楷体" panose="02010600040101010101" pitchFamily="2" charset="-122"/>
              </a:rPr>
              <a:t>。</a:t>
            </a:r>
          </a:p>
        </p:txBody>
      </p:sp>
      <p:sp>
        <p:nvSpPr>
          <p:cNvPr id="13" name="椭圆 12"/>
          <p:cNvSpPr/>
          <p:nvPr/>
        </p:nvSpPr>
        <p:spPr>
          <a:xfrm>
            <a:off x="4021967" y="2303022"/>
            <a:ext cx="1162878" cy="430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7" name="直接箭头连接符 16"/>
          <p:cNvCxnSpPr/>
          <p:nvPr/>
        </p:nvCxnSpPr>
        <p:spPr>
          <a:xfrm>
            <a:off x="4773706" y="2820283"/>
            <a:ext cx="938351" cy="89734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05817" y="1443174"/>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349694524"/>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4" name="TextBox 1"/>
          <p:cNvSpPr txBox="1">
            <a:spLocks noChangeArrowheads="1"/>
          </p:cNvSpPr>
          <p:nvPr/>
        </p:nvSpPr>
        <p:spPr bwMode="auto">
          <a:xfrm>
            <a:off x="399806" y="986780"/>
            <a:ext cx="7742293" cy="830997"/>
          </a:xfrm>
          <a:prstGeom prst="rect">
            <a:avLst/>
          </a:prstGeom>
          <a:noFill/>
          <a:ln w="9525">
            <a:noFill/>
            <a:miter lim="800000"/>
            <a:headEnd/>
            <a:tailEnd/>
          </a:ln>
        </p:spPr>
        <p:txBody>
          <a:bodyPr wrap="square">
            <a:spAutoFit/>
          </a:bodyPr>
          <a:lstStyle/>
          <a:p>
            <a:endParaRPr lang="en-US" altLang="zh-CN" sz="2400" b="1" dirty="0">
              <a:solidFill>
                <a:srgbClr val="6C0000"/>
              </a:solidFill>
              <a:latin typeface="华文楷体" panose="02010600040101010101" pitchFamily="2" charset="-122"/>
              <a:ea typeface="华文楷体" panose="02010600040101010101" pitchFamily="2" charset="-122"/>
            </a:endParaRPr>
          </a:p>
          <a:p>
            <a:r>
              <a:rPr lang="zh-CN" altLang="en-US" sz="2400" b="1" dirty="0">
                <a:solidFill>
                  <a:srgbClr val="6C0000"/>
                </a:solidFill>
                <a:latin typeface="华文楷体" panose="02010600040101010101" pitchFamily="2" charset="-122"/>
                <a:ea typeface="华文楷体" panose="02010600040101010101" pitchFamily="2" charset="-122"/>
              </a:rPr>
              <a:t>系统调用的例子</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174" y="881598"/>
            <a:ext cx="3478942" cy="5616176"/>
          </a:xfrm>
          <a:prstGeom prst="rect">
            <a:avLst/>
          </a:prstGeom>
        </p:spPr>
      </p:pic>
      <p:sp>
        <p:nvSpPr>
          <p:cNvPr id="5" name="矩形 4"/>
          <p:cNvSpPr/>
          <p:nvPr/>
        </p:nvSpPr>
        <p:spPr>
          <a:xfrm>
            <a:off x="271220" y="146058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7856797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4" name="TextBox 1"/>
          <p:cNvSpPr txBox="1">
            <a:spLocks noChangeArrowheads="1"/>
          </p:cNvSpPr>
          <p:nvPr/>
        </p:nvSpPr>
        <p:spPr bwMode="auto">
          <a:xfrm>
            <a:off x="802455" y="896073"/>
            <a:ext cx="7742293" cy="830997"/>
          </a:xfrm>
          <a:prstGeom prst="rect">
            <a:avLst/>
          </a:prstGeom>
          <a:noFill/>
          <a:ln w="9525">
            <a:noFill/>
            <a:miter lim="800000"/>
            <a:headEnd/>
            <a:tailEnd/>
          </a:ln>
        </p:spPr>
        <p:txBody>
          <a:bodyPr wrap="square">
            <a:spAutoFit/>
          </a:bodyPr>
          <a:lstStyle/>
          <a:p>
            <a:endParaRPr lang="en-US" altLang="zh-CN" sz="2400" b="1" dirty="0">
              <a:solidFill>
                <a:srgbClr val="6C0000"/>
              </a:solidFill>
              <a:latin typeface="华文楷体" panose="02010600040101010101" pitchFamily="2" charset="-122"/>
              <a:ea typeface="华文楷体" panose="02010600040101010101" pitchFamily="2" charset="-122"/>
            </a:endParaRPr>
          </a:p>
          <a:p>
            <a:r>
              <a:rPr lang="zh-CN" altLang="en-US" sz="2400" b="1" dirty="0">
                <a:solidFill>
                  <a:srgbClr val="6C0000"/>
                </a:solidFill>
                <a:latin typeface="华文楷体" panose="02010600040101010101" pitchFamily="2" charset="-122"/>
                <a:ea typeface="华文楷体" panose="02010600040101010101" pitchFamily="2" charset="-122"/>
              </a:rPr>
              <a:t>系统调用与</a:t>
            </a:r>
            <a:r>
              <a:rPr lang="en-US" altLang="zh-CN" sz="2400" b="1" dirty="0">
                <a:solidFill>
                  <a:srgbClr val="6C0000"/>
                </a:solidFill>
                <a:latin typeface="华文楷体" panose="02010600040101010101" pitchFamily="2" charset="-122"/>
                <a:ea typeface="华文楷体" panose="02010600040101010101" pitchFamily="2" charset="-122"/>
              </a:rPr>
              <a:t>API</a:t>
            </a:r>
            <a:r>
              <a:rPr lang="zh-CN" altLang="en-US" sz="2400" b="1" dirty="0">
                <a:solidFill>
                  <a:srgbClr val="6C0000"/>
                </a:solidFill>
                <a:latin typeface="华文楷体" panose="02010600040101010101" pitchFamily="2" charset="-122"/>
                <a:ea typeface="华文楷体" panose="02010600040101010101" pitchFamily="2" charset="-122"/>
              </a:rPr>
              <a:t>的关系</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3" name="矩形 2"/>
          <p:cNvSpPr/>
          <p:nvPr/>
        </p:nvSpPr>
        <p:spPr>
          <a:xfrm>
            <a:off x="1099090" y="3895982"/>
            <a:ext cx="5910337" cy="1785104"/>
          </a:xfrm>
          <a:prstGeom prst="rect">
            <a:avLst/>
          </a:prstGeom>
        </p:spPr>
        <p:txBody>
          <a:bodyPr wrap="square">
            <a:spAutoFit/>
          </a:bodyPr>
          <a:lstStyle/>
          <a:p>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有三组常见</a:t>
            </a: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API </a:t>
            </a:r>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可为应用程序员所用：</a:t>
            </a:r>
            <a:endPar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marL="285750" indent="-285750">
              <a:buFont typeface="Wingdings" panose="05000000000000000000" pitchFamily="2" charset="2"/>
              <a:buChar char="Ø"/>
            </a:pP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Windows API </a:t>
            </a:r>
          </a:p>
          <a:p>
            <a:pPr marL="285750" indent="-285750">
              <a:buFont typeface="Wingdings" panose="05000000000000000000" pitchFamily="2" charset="2"/>
              <a:buChar char="Ø"/>
            </a:pP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POSIX API</a:t>
            </a:r>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（这包括几乎所有版本的</a:t>
            </a: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UNIX</a:t>
            </a:r>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hlinkClick r:id="rId3"/>
              </a:rPr>
              <a:t>Linux</a:t>
            </a: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和 </a:t>
            </a: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Mac OS X</a:t>
            </a:r>
            <a:r>
              <a:rPr lang="zh-CN"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marL="285750" indent="-285750">
              <a:buFont typeface="Wingdings" panose="05000000000000000000" pitchFamily="2" charset="2"/>
              <a:buChar char="Ø"/>
            </a:pPr>
            <a:r>
              <a:rPr lang="en-US" altLang="zh-CN" sz="22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Java API </a:t>
            </a:r>
            <a:endParaRPr lang="zh-CN" altLang="en-US" sz="2200" b="1" dirty="0">
              <a:latin typeface="华文楷体" panose="02010600040101010101" pitchFamily="2" charset="-122"/>
              <a:ea typeface="华文楷体" panose="02010600040101010101" pitchFamily="2" charset="-122"/>
            </a:endParaRPr>
          </a:p>
        </p:txBody>
      </p:sp>
      <p:sp>
        <p:nvSpPr>
          <p:cNvPr id="5" name="矩形 4"/>
          <p:cNvSpPr/>
          <p:nvPr/>
        </p:nvSpPr>
        <p:spPr>
          <a:xfrm>
            <a:off x="802455" y="2142569"/>
            <a:ext cx="6864082" cy="1323439"/>
          </a:xfrm>
          <a:prstGeom prst="rect">
            <a:avLst/>
          </a:prstGeom>
        </p:spPr>
        <p:txBody>
          <a:bodyPr wrap="square">
            <a:spAutoFit/>
          </a:bodyPr>
          <a:lstStyle/>
          <a:p>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API</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Application Programming Interface</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API</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zh-CN" altLang="en-US"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r>
              <a:rPr lang="zh-CN" altLang="en-US" sz="2000" b="1" dirty="0">
                <a:latin typeface="华文楷体" panose="02010600040101010101" pitchFamily="2" charset="-122"/>
                <a:ea typeface="华文楷体" panose="02010600040101010101" pitchFamily="2" charset="-122"/>
              </a:rPr>
              <a:t>         是一些预先定义的函数，目的是提供应用程序与开发人员基于某软件或硬件得以访问一组例程的能力，而又无需访问源码。</a:t>
            </a:r>
          </a:p>
        </p:txBody>
      </p:sp>
      <p:sp>
        <p:nvSpPr>
          <p:cNvPr id="8" name="矩形 7"/>
          <p:cNvSpPr/>
          <p:nvPr/>
        </p:nvSpPr>
        <p:spPr>
          <a:xfrm>
            <a:off x="668246" y="133405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28860189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5930" y="373767"/>
            <a:ext cx="5701478" cy="507831"/>
          </a:xfrm>
        </p:spPr>
        <p:txBody>
          <a:body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2.2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系统调用</a:t>
            </a:r>
          </a:p>
        </p:txBody>
      </p:sp>
      <p:sp>
        <p:nvSpPr>
          <p:cNvPr id="4" name="TextBox 1"/>
          <p:cNvSpPr txBox="1">
            <a:spLocks noChangeArrowheads="1"/>
          </p:cNvSpPr>
          <p:nvPr/>
        </p:nvSpPr>
        <p:spPr bwMode="auto">
          <a:xfrm>
            <a:off x="674555" y="855233"/>
            <a:ext cx="7742293" cy="830997"/>
          </a:xfrm>
          <a:prstGeom prst="rect">
            <a:avLst/>
          </a:prstGeom>
          <a:noFill/>
          <a:ln w="9525">
            <a:noFill/>
            <a:miter lim="800000"/>
            <a:headEnd/>
            <a:tailEnd/>
          </a:ln>
        </p:spPr>
        <p:txBody>
          <a:bodyPr wrap="square">
            <a:spAutoFit/>
          </a:bodyPr>
          <a:lstStyle/>
          <a:p>
            <a:endParaRPr lang="en-US" altLang="zh-CN" sz="2400" b="1" dirty="0">
              <a:solidFill>
                <a:srgbClr val="6C0000"/>
              </a:solidFill>
              <a:latin typeface="华文楷体" panose="02010600040101010101" pitchFamily="2" charset="-122"/>
              <a:ea typeface="华文楷体" panose="02010600040101010101" pitchFamily="2" charset="-122"/>
            </a:endParaRPr>
          </a:p>
          <a:p>
            <a:r>
              <a:rPr lang="zh-CN" altLang="en-US" sz="2400" b="1" dirty="0">
                <a:solidFill>
                  <a:srgbClr val="6C0000"/>
                </a:solidFill>
                <a:latin typeface="华文楷体" panose="02010600040101010101" pitchFamily="2" charset="-122"/>
                <a:ea typeface="华文楷体" panose="02010600040101010101" pitchFamily="2" charset="-122"/>
              </a:rPr>
              <a:t>系统调用与</a:t>
            </a:r>
            <a:r>
              <a:rPr lang="en-US" altLang="zh-CN" sz="2400" b="1" dirty="0">
                <a:solidFill>
                  <a:srgbClr val="6C0000"/>
                </a:solidFill>
                <a:latin typeface="华文楷体" panose="02010600040101010101" pitchFamily="2" charset="-122"/>
                <a:ea typeface="华文楷体" panose="02010600040101010101" pitchFamily="2" charset="-122"/>
              </a:rPr>
              <a:t>API</a:t>
            </a:r>
            <a:r>
              <a:rPr lang="zh-CN" altLang="en-US" sz="2400" b="1" dirty="0">
                <a:solidFill>
                  <a:srgbClr val="6C0000"/>
                </a:solidFill>
                <a:latin typeface="华文楷体" panose="02010600040101010101" pitchFamily="2" charset="-122"/>
                <a:ea typeface="华文楷体" panose="02010600040101010101" pitchFamily="2" charset="-122"/>
              </a:rPr>
              <a:t>的关系</a:t>
            </a:r>
            <a:endParaRPr lang="en-US" altLang="zh-CN" sz="2400" b="1" dirty="0">
              <a:solidFill>
                <a:srgbClr val="6C0000"/>
              </a:solidFill>
              <a:latin typeface="华文楷体" panose="02010600040101010101" pitchFamily="2" charset="-122"/>
              <a:ea typeface="华文楷体" panose="02010600040101010101" pitchFamily="2" charset="-122"/>
            </a:endParaRPr>
          </a:p>
        </p:txBody>
      </p:sp>
      <p:sp>
        <p:nvSpPr>
          <p:cNvPr id="6" name="矩形 5"/>
          <p:cNvSpPr/>
          <p:nvPr/>
        </p:nvSpPr>
        <p:spPr>
          <a:xfrm>
            <a:off x="561034" y="2090681"/>
            <a:ext cx="6608588" cy="452303"/>
          </a:xfrm>
          <a:prstGeom prst="rect">
            <a:avLst/>
          </a:prstGeom>
        </p:spPr>
        <p:txBody>
          <a:bodyPr wrap="square">
            <a:spAutoFit/>
          </a:bodyPr>
          <a:lstStyle/>
          <a:p>
            <a:pPr indent="266700">
              <a:lnSpc>
                <a:spcPct val="125000"/>
              </a:lnSpc>
              <a:spcAft>
                <a:spcPts val="0"/>
              </a:spcAft>
            </a:pPr>
            <a:r>
              <a:rPr lang="en-US" altLang="zh-CN" sz="2000" b="1" kern="0" dirty="0">
                <a:solidFill>
                  <a:srgbClr val="002060"/>
                </a:solidFill>
                <a:latin typeface="华文楷体" panose="02010600040101010101" pitchFamily="2" charset="-122"/>
                <a:ea typeface="华文楷体" panose="02010600040101010101" pitchFamily="2" charset="-122"/>
                <a:cs typeface="宋体" panose="02010600030101010101" pitchFamily="2" charset="-122"/>
              </a:rPr>
              <a:t>API </a:t>
            </a:r>
            <a:r>
              <a:rPr lang="zh-CN" altLang="zh-CN" sz="2000" b="1" kern="0" dirty="0">
                <a:solidFill>
                  <a:srgbClr val="002060"/>
                </a:solidFill>
                <a:latin typeface="华文楷体" panose="02010600040101010101" pitchFamily="2" charset="-122"/>
                <a:ea typeface="华文楷体" panose="02010600040101010101" pitchFamily="2" charset="-122"/>
                <a:cs typeface="宋体" panose="02010600030101010101" pitchFamily="2" charset="-122"/>
              </a:rPr>
              <a:t>函数通常为应用程序员调用实际的系统调用。</a:t>
            </a:r>
            <a:r>
              <a:rPr lang="en-US" altLang="zh-CN" sz="2000" b="1" kern="0" dirty="0">
                <a:solidFill>
                  <a:srgbClr val="00206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solidFill>
                <a:srgbClr val="00206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660126" y="2936459"/>
            <a:ext cx="7771153" cy="1631216"/>
          </a:xfrm>
          <a:prstGeom prst="rect">
            <a:avLst/>
          </a:prstGeom>
        </p:spPr>
        <p:txBody>
          <a:bodyPr wrap="square">
            <a:spAutoFit/>
          </a:bodyPr>
          <a:lstStyle/>
          <a:p>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应用程序员更喜欢根据</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API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来编程</a:t>
            </a:r>
            <a:r>
              <a:rPr lang="zh-CN" altLang="en-US"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endPar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marL="342900" indent="-342900">
              <a:buFont typeface="Wingdings" panose="05000000000000000000" pitchFamily="2" charset="2"/>
              <a:buChar char="u"/>
            </a:pP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程序员根据</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API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设计程序，以希望程序能在任何支持同一</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API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的系统上编译并执行</a:t>
            </a:r>
            <a:r>
              <a:rPr lang="zh-CN" altLang="en-US"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endPar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endParaRPr>
          </a:p>
          <a:p>
            <a:pPr marL="342900" indent="-342900">
              <a:buFont typeface="Wingdings" panose="05000000000000000000" pitchFamily="2" charset="2"/>
              <a:buChar char="u"/>
            </a:pP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实际系统调用比</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API </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更为注重细节且更加难用。</a:t>
            </a:r>
            <a:endParaRPr lang="zh-CN" altLang="en-US" sz="2000" b="1" dirty="0">
              <a:latin typeface="华文楷体" panose="02010600040101010101" pitchFamily="2" charset="-122"/>
              <a:ea typeface="华文楷体" panose="02010600040101010101" pitchFamily="2" charset="-122"/>
            </a:endParaRPr>
          </a:p>
        </p:txBody>
      </p:sp>
      <p:sp>
        <p:nvSpPr>
          <p:cNvPr id="8" name="矩形 7"/>
          <p:cNvSpPr/>
          <p:nvPr/>
        </p:nvSpPr>
        <p:spPr>
          <a:xfrm>
            <a:off x="496741" y="131011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148390442"/>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5824</TotalTime>
  <Words>1754</Words>
  <Application>Microsoft Office PowerPoint</Application>
  <PresentationFormat>全屏显示(4:3)</PresentationFormat>
  <Paragraphs>204</Paragraphs>
  <Slides>28</Slides>
  <Notes>11</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2</vt:i4>
      </vt:variant>
      <vt:variant>
        <vt:lpstr>幻灯片标题</vt:lpstr>
      </vt:variant>
      <vt:variant>
        <vt:i4>28</vt:i4>
      </vt:variant>
    </vt:vector>
  </HeadingPairs>
  <TitlesOfParts>
    <vt:vector size="48" baseType="lpstr">
      <vt:lpstr>DotumChe</vt:lpstr>
      <vt:lpstr>等线</vt:lpstr>
      <vt:lpstr>等线 Light</vt:lpstr>
      <vt:lpstr>仿宋</vt:lpstr>
      <vt:lpstr>华文楷体</vt:lpstr>
      <vt:lpstr>宋体</vt:lpstr>
      <vt:lpstr>微软雅黑</vt:lpstr>
      <vt:lpstr>Arial</vt:lpstr>
      <vt:lpstr>Calibri</vt:lpstr>
      <vt:lpstr>Calibri Light</vt:lpstr>
      <vt:lpstr>Century Gothic</vt:lpstr>
      <vt:lpstr>Tahoma</vt:lpstr>
      <vt:lpstr>Times New Roman</vt:lpstr>
      <vt:lpstr>Wingdings</vt:lpstr>
      <vt:lpstr>模板页面</vt:lpstr>
      <vt:lpstr>Custom Design</vt:lpstr>
      <vt:lpstr>1_模板页面</vt:lpstr>
      <vt:lpstr>1_Custom Design</vt:lpstr>
      <vt:lpstr>文档</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操作系统的结构</vt:lpstr>
      <vt:lpstr>PowerPoint 演示文稿</vt:lpstr>
      <vt:lpstr>PowerPoint 演示文稿</vt:lpstr>
      <vt:lpstr>PowerPoint 演示文稿</vt:lpstr>
      <vt:lpstr>层次的设置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987</cp:revision>
  <dcterms:created xsi:type="dcterms:W3CDTF">2015-08-18T02:51:00Z</dcterms:created>
  <dcterms:modified xsi:type="dcterms:W3CDTF">2020-08-31T09:16:22Z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